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2"/>
  </p:notesMasterIdLst>
  <p:sldIdLst>
    <p:sldId id="294" r:id="rId2"/>
    <p:sldId id="346" r:id="rId3"/>
    <p:sldId id="345" r:id="rId4"/>
    <p:sldId id="268" r:id="rId5"/>
    <p:sldId id="357" r:id="rId6"/>
    <p:sldId id="368" r:id="rId7"/>
    <p:sldId id="369" r:id="rId8"/>
    <p:sldId id="363" r:id="rId9"/>
    <p:sldId id="364" r:id="rId10"/>
    <p:sldId id="366" r:id="rId11"/>
    <p:sldId id="353" r:id="rId12"/>
    <p:sldId id="297" r:id="rId13"/>
    <p:sldId id="354" r:id="rId14"/>
    <p:sldId id="361" r:id="rId15"/>
    <p:sldId id="326" r:id="rId16"/>
    <p:sldId id="358" r:id="rId17"/>
    <p:sldId id="327" r:id="rId18"/>
    <p:sldId id="359" r:id="rId19"/>
    <p:sldId id="360" r:id="rId20"/>
    <p:sldId id="328"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CC00"/>
    <a:srgbClr val="EAEAEA"/>
    <a:srgbClr val="0099FF"/>
    <a:srgbClr val="66CCFF"/>
    <a:srgbClr val="FF00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0"/>
  </p:normalViewPr>
  <p:slideViewPr>
    <p:cSldViewPr>
      <p:cViewPr varScale="1">
        <p:scale>
          <a:sx n="101" d="100"/>
          <a:sy n="101" d="100"/>
        </p:scale>
        <p:origin x="1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ru-RU"/>
          </a:p>
        </p:txBody>
      </p:sp>
      <p:sp>
        <p:nvSpPr>
          <p:cNvPr id="1996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ru-RU"/>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96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996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ru-RU"/>
          </a:p>
        </p:txBody>
      </p:sp>
      <p:sp>
        <p:nvSpPr>
          <p:cNvPr id="1996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C87DB69-078B-49BC-A1E7-724C6E2E944F}" type="slidenum">
              <a:rPr lang="ru-RU"/>
              <a:pPr>
                <a:defRPr/>
              </a:pPr>
              <a:t>‹#›</a:t>
            </a:fld>
            <a:endParaRPr lang="ru-RU"/>
          </a:p>
        </p:txBody>
      </p:sp>
    </p:spTree>
    <p:extLst>
      <p:ext uri="{BB962C8B-B14F-4D97-AF65-F5344CB8AC3E}">
        <p14:creationId xmlns:p14="http://schemas.microsoft.com/office/powerpoint/2010/main" val="2122499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CD1B50-F715-4174-9142-CEB763FFB350}" type="slidenum">
              <a:rPr lang="ru-RU" altLang="ru-RU" smtClean="0"/>
              <a:pPr/>
              <a:t>5</a:t>
            </a:fld>
            <a:endParaRPr lang="ru-RU" altLang="ru-RU"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914400" y="4343400"/>
            <a:ext cx="5029200" cy="4114800"/>
          </a:xfrm>
          <a:noFill/>
        </p:spPr>
        <p:txBody>
          <a:bodyPr/>
          <a:lstStyle/>
          <a:p>
            <a:pPr eaLnBrk="1" hangingPunct="1"/>
            <a:endParaRPr lang="ru-RU" altLang="ru-RU" smtClean="0"/>
          </a:p>
        </p:txBody>
      </p:sp>
    </p:spTree>
    <p:extLst>
      <p:ext uri="{BB962C8B-B14F-4D97-AF65-F5344CB8AC3E}">
        <p14:creationId xmlns:p14="http://schemas.microsoft.com/office/powerpoint/2010/main" val="4271757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C66DCF6-7A88-4391-B23F-BC57217FF20B}" type="slidenum">
              <a:rPr lang="ru-RU" altLang="ru-RU" smtClean="0"/>
              <a:pPr/>
              <a:t>6</a:t>
            </a:fld>
            <a:endParaRPr lang="ru-RU" altLang="ru-RU"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ru-RU" altLang="ru-RU" smtClean="0"/>
          </a:p>
        </p:txBody>
      </p:sp>
    </p:spTree>
    <p:extLst>
      <p:ext uri="{BB962C8B-B14F-4D97-AF65-F5344CB8AC3E}">
        <p14:creationId xmlns:p14="http://schemas.microsoft.com/office/powerpoint/2010/main" val="154032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DD1A335-335F-4A79-934C-8F5E20E6E7A1}" type="slidenum">
              <a:rPr kumimoji="0" lang="ru-RU" altLang="ru-RU" smtClean="0">
                <a:latin typeface="Tahoma" panose="020B0604030504040204" pitchFamily="34" charset="0"/>
              </a:rPr>
              <a:pPr>
                <a:spcBef>
                  <a:spcPct val="0"/>
                </a:spcBef>
              </a:pPr>
              <a:t>7</a:t>
            </a:fld>
            <a:endParaRPr kumimoji="0" lang="ru-RU" altLang="ru-RU" smtClean="0">
              <a:latin typeface="Tahoma" panose="020B060403050404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r>
              <a:rPr lang="ru-RU" altLang="ru-RU" smtClean="0"/>
              <a:t>Операторы этой группы позволяют указать поисковой машине, как она должна отбирать документы, если в запросе указано несколько ключевых слов.</a:t>
            </a:r>
          </a:p>
        </p:txBody>
      </p:sp>
    </p:spTree>
    <p:extLst>
      <p:ext uri="{BB962C8B-B14F-4D97-AF65-F5344CB8AC3E}">
        <p14:creationId xmlns:p14="http://schemas.microsoft.com/office/powerpoint/2010/main" val="3114697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CC87DB69-078B-49BC-A1E7-724C6E2E944F}" type="slidenum">
              <a:rPr lang="ru-RU" smtClean="0"/>
              <a:pPr>
                <a:defRPr/>
              </a:pPr>
              <a:t>8</a:t>
            </a:fld>
            <a:endParaRPr lang="ru-RU"/>
          </a:p>
        </p:txBody>
      </p:sp>
    </p:spTree>
    <p:extLst>
      <p:ext uri="{BB962C8B-B14F-4D97-AF65-F5344CB8AC3E}">
        <p14:creationId xmlns:p14="http://schemas.microsoft.com/office/powerpoint/2010/main" val="36488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29F586C-F09F-4589-A7C0-F041B1F855E1}" type="slidenum">
              <a:rPr kumimoji="0" lang="ru-RU" altLang="ru-RU" smtClean="0">
                <a:latin typeface="Tahoma" panose="020B0604030504040204" pitchFamily="34" charset="0"/>
              </a:rPr>
              <a:pPr>
                <a:spcBef>
                  <a:spcPct val="0"/>
                </a:spcBef>
              </a:pPr>
              <a:t>10</a:t>
            </a:fld>
            <a:endParaRPr kumimoji="0" lang="ru-RU" altLang="ru-RU" smtClean="0">
              <a:latin typeface="Tahoma" panose="020B060403050404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r>
              <a:rPr lang="ru-RU" altLang="ru-RU" smtClean="0"/>
              <a:t>Операторы этой группы позволяют указать поисковой машине, как она должна отбирать документы, если в запросе указано несколько ключевых слов.</a:t>
            </a:r>
          </a:p>
        </p:txBody>
      </p:sp>
    </p:spTree>
    <p:extLst>
      <p:ext uri="{BB962C8B-B14F-4D97-AF65-F5344CB8AC3E}">
        <p14:creationId xmlns:p14="http://schemas.microsoft.com/office/powerpoint/2010/main" val="860198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CE5FE0-8618-4D58-AD66-DE2477F7B780}" type="slidenum">
              <a:rPr lang="ru-RU" altLang="ru-RU" smtClean="0"/>
              <a:pPr/>
              <a:t>11</a:t>
            </a:fld>
            <a:endParaRPr lang="ru-RU" altLang="ru-RU"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914400" y="4343400"/>
            <a:ext cx="5029200" cy="4114800"/>
          </a:xfrm>
          <a:noFill/>
        </p:spPr>
        <p:txBody>
          <a:bodyPr/>
          <a:lstStyle/>
          <a:p>
            <a:pPr eaLnBrk="1" hangingPunct="1"/>
            <a:endParaRPr lang="ru-RU" altLang="ru-RU" smtClean="0"/>
          </a:p>
        </p:txBody>
      </p:sp>
    </p:spTree>
    <p:extLst>
      <p:ext uri="{BB962C8B-B14F-4D97-AF65-F5344CB8AC3E}">
        <p14:creationId xmlns:p14="http://schemas.microsoft.com/office/powerpoint/2010/main" val="3806335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1E7302-1977-4CA4-B40F-C395C833918C}" type="slidenum">
              <a:rPr lang="ru-RU" altLang="ru-RU" smtClean="0"/>
              <a:pPr/>
              <a:t>12</a:t>
            </a:fld>
            <a:endParaRPr lang="ru-RU" altLang="ru-RU"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400" y="4343400"/>
            <a:ext cx="5029200" cy="4114800"/>
          </a:xfrm>
          <a:noFill/>
        </p:spPr>
        <p:txBody>
          <a:bodyPr/>
          <a:lstStyle/>
          <a:p>
            <a:pPr eaLnBrk="1" hangingPunct="1"/>
            <a:endParaRPr lang="ru-RU" altLang="ru-RU" smtClean="0"/>
          </a:p>
        </p:txBody>
      </p:sp>
    </p:spTree>
    <p:extLst>
      <p:ext uri="{BB962C8B-B14F-4D97-AF65-F5344CB8AC3E}">
        <p14:creationId xmlns:p14="http://schemas.microsoft.com/office/powerpoint/2010/main" val="3064418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763F6C-3073-4F6A-B5C6-A7EDE2BCD85E}" type="slidenum">
              <a:rPr lang="ru-RU" altLang="ru-RU" smtClean="0"/>
              <a:pPr/>
              <a:t>13</a:t>
            </a:fld>
            <a:endParaRPr lang="ru-RU" altLang="ru-RU"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914400" y="4343400"/>
            <a:ext cx="5029200" cy="4114800"/>
          </a:xfrm>
          <a:noFill/>
        </p:spPr>
        <p:txBody>
          <a:bodyPr/>
          <a:lstStyle/>
          <a:p>
            <a:pPr eaLnBrk="1" hangingPunct="1"/>
            <a:endParaRPr lang="ru-RU" altLang="ru-RU" smtClean="0"/>
          </a:p>
        </p:txBody>
      </p:sp>
    </p:spTree>
    <p:extLst>
      <p:ext uri="{BB962C8B-B14F-4D97-AF65-F5344CB8AC3E}">
        <p14:creationId xmlns:p14="http://schemas.microsoft.com/office/powerpoint/2010/main" val="3765000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CC87DB69-078B-49BC-A1E7-724C6E2E944F}" type="slidenum">
              <a:rPr lang="ru-RU" smtClean="0"/>
              <a:pPr>
                <a:defRPr/>
              </a:pPr>
              <a:t>17</a:t>
            </a:fld>
            <a:endParaRPr lang="ru-RU"/>
          </a:p>
        </p:txBody>
      </p:sp>
    </p:spTree>
    <p:extLst>
      <p:ext uri="{BB962C8B-B14F-4D97-AF65-F5344CB8AC3E}">
        <p14:creationId xmlns:p14="http://schemas.microsoft.com/office/powerpoint/2010/main" val="374703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4"/>
          <p:cNvGrpSpPr>
            <a:grpSpLocks/>
          </p:cNvGrpSpPr>
          <p:nvPr/>
        </p:nvGrpSpPr>
        <p:grpSpPr bwMode="auto">
          <a:xfrm>
            <a:off x="0" y="0"/>
            <a:ext cx="9144000" cy="6858000"/>
            <a:chOff x="0" y="0"/>
            <a:chExt cx="5760" cy="4320"/>
          </a:xfrm>
        </p:grpSpPr>
        <p:sp>
          <p:nvSpPr>
            <p:cNvPr id="5" name="Rectangle 2"/>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ru-RU" sz="2400" smtClean="0">
                <a:latin typeface="Times New Roman" panose="02020603050405020304" pitchFamily="18" charset="0"/>
              </a:endParaRPr>
            </a:p>
          </p:txBody>
        </p:sp>
        <p:sp>
          <p:nvSpPr>
            <p:cNvPr id="6" name="Rectangle 6"/>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grpSp>
          <p:nvGrpSpPr>
            <p:cNvPr id="7" name="Group 22"/>
            <p:cNvGrpSpPr>
              <a:grpSpLocks/>
            </p:cNvGrpSpPr>
            <p:nvPr/>
          </p:nvGrpSpPr>
          <p:grpSpPr bwMode="auto">
            <a:xfrm>
              <a:off x="0" y="672"/>
              <a:ext cx="1806" cy="1989"/>
              <a:chOff x="0" y="672"/>
              <a:chExt cx="1806" cy="1989"/>
            </a:xfrm>
          </p:grpSpPr>
          <p:sp>
            <p:nvSpPr>
              <p:cNvPr id="8" name="Rectangle 7"/>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sp>
            <p:nvSpPr>
              <p:cNvPr id="9" name="Rectangle 8"/>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sp>
            <p:nvSpPr>
              <p:cNvPr id="10" name="Rectangle 9"/>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sp>
            <p:nvSpPr>
              <p:cNvPr id="11" name="Rectangle 10"/>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sp>
            <p:nvSpPr>
              <p:cNvPr id="12" name="Rectangle 11"/>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sp>
            <p:nvSpPr>
              <p:cNvPr id="13" name="Rectangle 12"/>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sp>
            <p:nvSpPr>
              <p:cNvPr id="14" name="Rectangle 13"/>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sp>
            <p:nvSpPr>
              <p:cNvPr id="15" name="Rectangle 14"/>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sp>
            <p:nvSpPr>
              <p:cNvPr id="16" name="Rectangle 15"/>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sp>
            <p:nvSpPr>
              <p:cNvPr id="17" name="Rectangle 16"/>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grpSp>
      </p:grpSp>
      <p:sp>
        <p:nvSpPr>
          <p:cNvPr id="39953" name="Rectangle 17"/>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noProof="0" smtClean="0"/>
              <a:t>Образец заголовка</a:t>
            </a:r>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ru-RU" noProof="0" smtClean="0"/>
              <a:t>Образец подзаголовка</a:t>
            </a:r>
          </a:p>
        </p:txBody>
      </p:sp>
      <p:sp>
        <p:nvSpPr>
          <p:cNvPr id="18" name="Rectangle 3"/>
          <p:cNvSpPr>
            <a:spLocks noGrp="1" noChangeArrowheads="1"/>
          </p:cNvSpPr>
          <p:nvPr>
            <p:ph type="dt" sz="half" idx="10"/>
          </p:nvPr>
        </p:nvSpPr>
        <p:spPr>
          <a:xfrm>
            <a:off x="457200" y="6248400"/>
            <a:ext cx="2133600" cy="457200"/>
          </a:xfrm>
        </p:spPr>
        <p:txBody>
          <a:bodyPr/>
          <a:lstStyle>
            <a:lvl1pPr>
              <a:defRPr/>
            </a:lvl1pPr>
          </a:lstStyle>
          <a:p>
            <a:pPr>
              <a:defRPr/>
            </a:pPr>
            <a:endParaRPr lang="ru-RU"/>
          </a:p>
        </p:txBody>
      </p:sp>
      <p:sp>
        <p:nvSpPr>
          <p:cNvPr id="19" name="Rectangle 4"/>
          <p:cNvSpPr>
            <a:spLocks noGrp="1" noChangeArrowheads="1"/>
          </p:cNvSpPr>
          <p:nvPr>
            <p:ph type="ftr" sz="quarter" idx="11"/>
          </p:nvPr>
        </p:nvSpPr>
        <p:spPr/>
        <p:txBody>
          <a:bodyPr/>
          <a:lstStyle>
            <a:lvl1pPr>
              <a:defRPr/>
            </a:lvl1pPr>
          </a:lstStyle>
          <a:p>
            <a:pPr>
              <a:defRPr/>
            </a:pPr>
            <a:endParaRPr lang="ru-RU"/>
          </a:p>
        </p:txBody>
      </p:sp>
      <p:sp>
        <p:nvSpPr>
          <p:cNvPr id="20" name="Rectangle 5"/>
          <p:cNvSpPr>
            <a:spLocks noGrp="1" noChangeArrowheads="1"/>
          </p:cNvSpPr>
          <p:nvPr>
            <p:ph type="sldNum" sz="quarter" idx="12"/>
          </p:nvPr>
        </p:nvSpPr>
        <p:spPr/>
        <p:txBody>
          <a:bodyPr/>
          <a:lstStyle>
            <a:lvl1pPr>
              <a:defRPr/>
            </a:lvl1pPr>
          </a:lstStyle>
          <a:p>
            <a:pPr>
              <a:defRPr/>
            </a:pPr>
            <a:fld id="{0CA72734-8EAF-49A0-B9FE-06261F1EE643}" type="slidenum">
              <a:rPr lang="ru-RU"/>
              <a:pPr>
                <a:defRPr/>
              </a:pPr>
              <a:t>‹#›</a:t>
            </a:fld>
            <a:endParaRPr lang="ru-RU"/>
          </a:p>
        </p:txBody>
      </p:sp>
    </p:spTree>
    <p:extLst>
      <p:ext uri="{BB962C8B-B14F-4D97-AF65-F5344CB8AC3E}">
        <p14:creationId xmlns:p14="http://schemas.microsoft.com/office/powerpoint/2010/main" val="41684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ftr" sz="quarter" idx="10"/>
          </p:nvPr>
        </p:nvSpPr>
        <p:spPr>
          <a:ln/>
        </p:spPr>
        <p:txBody>
          <a:bodyPr/>
          <a:lstStyle>
            <a:lvl1pPr>
              <a:defRPr/>
            </a:lvl1pPr>
          </a:lstStyle>
          <a:p>
            <a:pPr>
              <a:defRPr/>
            </a:pPr>
            <a:endParaRPr lang="ru-RU"/>
          </a:p>
        </p:txBody>
      </p:sp>
      <p:sp>
        <p:nvSpPr>
          <p:cNvPr id="5" name="Rectangle 4"/>
          <p:cNvSpPr>
            <a:spLocks noGrp="1" noChangeArrowheads="1"/>
          </p:cNvSpPr>
          <p:nvPr>
            <p:ph type="sldNum" sz="quarter" idx="11"/>
          </p:nvPr>
        </p:nvSpPr>
        <p:spPr>
          <a:ln/>
        </p:spPr>
        <p:txBody>
          <a:bodyPr/>
          <a:lstStyle>
            <a:lvl1pPr>
              <a:defRPr/>
            </a:lvl1pPr>
          </a:lstStyle>
          <a:p>
            <a:pPr>
              <a:defRPr/>
            </a:pPr>
            <a:fld id="{65E701E2-077A-45B3-B017-F9895A606920}" type="slidenum">
              <a:rPr lang="ru-RU"/>
              <a:pPr>
                <a:defRPr/>
              </a:pPr>
              <a:t>‹#›</a:t>
            </a:fld>
            <a:endParaRPr lang="ru-RU"/>
          </a:p>
        </p:txBody>
      </p:sp>
      <p:sp>
        <p:nvSpPr>
          <p:cNvPr id="6" name="Rectangle 17"/>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579013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ftr" sz="quarter" idx="10"/>
          </p:nvPr>
        </p:nvSpPr>
        <p:spPr>
          <a:ln/>
        </p:spPr>
        <p:txBody>
          <a:bodyPr/>
          <a:lstStyle>
            <a:lvl1pPr>
              <a:defRPr/>
            </a:lvl1pPr>
          </a:lstStyle>
          <a:p>
            <a:pPr>
              <a:defRPr/>
            </a:pPr>
            <a:endParaRPr lang="ru-RU"/>
          </a:p>
        </p:txBody>
      </p:sp>
      <p:sp>
        <p:nvSpPr>
          <p:cNvPr id="5" name="Rectangle 4"/>
          <p:cNvSpPr>
            <a:spLocks noGrp="1" noChangeArrowheads="1"/>
          </p:cNvSpPr>
          <p:nvPr>
            <p:ph type="sldNum" sz="quarter" idx="11"/>
          </p:nvPr>
        </p:nvSpPr>
        <p:spPr>
          <a:ln/>
        </p:spPr>
        <p:txBody>
          <a:bodyPr/>
          <a:lstStyle>
            <a:lvl1pPr>
              <a:defRPr/>
            </a:lvl1pPr>
          </a:lstStyle>
          <a:p>
            <a:pPr>
              <a:defRPr/>
            </a:pPr>
            <a:fld id="{62EE479B-A4F1-4618-BD40-72759BA35DD8}" type="slidenum">
              <a:rPr lang="ru-RU"/>
              <a:pPr>
                <a:defRPr/>
              </a:pPr>
              <a:t>‹#›</a:t>
            </a:fld>
            <a:endParaRPr lang="ru-RU"/>
          </a:p>
        </p:txBody>
      </p:sp>
      <p:sp>
        <p:nvSpPr>
          <p:cNvPr id="6" name="Rectangle 17"/>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44357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3"/>
          <p:cNvSpPr>
            <a:spLocks noGrp="1" noChangeArrowheads="1"/>
          </p:cNvSpPr>
          <p:nvPr>
            <p:ph type="ftr" sz="quarter" idx="10"/>
          </p:nvPr>
        </p:nvSpPr>
        <p:spPr>
          <a:ln/>
        </p:spPr>
        <p:txBody>
          <a:bodyPr/>
          <a:lstStyle>
            <a:lvl1pPr>
              <a:defRPr/>
            </a:lvl1pPr>
          </a:lstStyle>
          <a:p>
            <a:pPr>
              <a:defRPr/>
            </a:pPr>
            <a:endParaRPr lang="ru-RU"/>
          </a:p>
        </p:txBody>
      </p:sp>
      <p:sp>
        <p:nvSpPr>
          <p:cNvPr id="7" name="Rectangle 4"/>
          <p:cNvSpPr>
            <a:spLocks noGrp="1" noChangeArrowheads="1"/>
          </p:cNvSpPr>
          <p:nvPr>
            <p:ph type="sldNum" sz="quarter" idx="11"/>
          </p:nvPr>
        </p:nvSpPr>
        <p:spPr>
          <a:ln/>
        </p:spPr>
        <p:txBody>
          <a:bodyPr/>
          <a:lstStyle>
            <a:lvl1pPr>
              <a:defRPr/>
            </a:lvl1pPr>
          </a:lstStyle>
          <a:p>
            <a:pPr>
              <a:defRPr/>
            </a:pPr>
            <a:fld id="{2B3D5360-BC6D-4AC1-8BC1-9141574E1CCD}" type="slidenum">
              <a:rPr lang="ru-RU"/>
              <a:pPr>
                <a:defRPr/>
              </a:pPr>
              <a:t>‹#›</a:t>
            </a:fld>
            <a:endParaRPr lang="ru-RU"/>
          </a:p>
        </p:txBody>
      </p:sp>
      <p:sp>
        <p:nvSpPr>
          <p:cNvPr id="8" name="Rectangle 17"/>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558949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457200"/>
            <a:ext cx="8229600" cy="13716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ftr" sz="quarter" idx="10"/>
          </p:nvPr>
        </p:nvSpPr>
        <p:spPr>
          <a:ln/>
        </p:spPr>
        <p:txBody>
          <a:bodyPr/>
          <a:lstStyle>
            <a:lvl1pPr>
              <a:defRPr/>
            </a:lvl1pPr>
          </a:lstStyle>
          <a:p>
            <a:pPr>
              <a:defRPr/>
            </a:pPr>
            <a:endParaRPr lang="ru-RU"/>
          </a:p>
        </p:txBody>
      </p:sp>
      <p:sp>
        <p:nvSpPr>
          <p:cNvPr id="8" name="Rectangle 4"/>
          <p:cNvSpPr>
            <a:spLocks noGrp="1" noChangeArrowheads="1"/>
          </p:cNvSpPr>
          <p:nvPr>
            <p:ph type="sldNum" sz="quarter" idx="11"/>
          </p:nvPr>
        </p:nvSpPr>
        <p:spPr>
          <a:ln/>
        </p:spPr>
        <p:txBody>
          <a:bodyPr/>
          <a:lstStyle>
            <a:lvl1pPr>
              <a:defRPr/>
            </a:lvl1pPr>
          </a:lstStyle>
          <a:p>
            <a:pPr>
              <a:defRPr/>
            </a:pPr>
            <a:fld id="{78829930-B588-46D3-86D9-2E9A55E3F91B}" type="slidenum">
              <a:rPr lang="ru-RU"/>
              <a:pPr>
                <a:defRPr/>
              </a:pPr>
              <a:t>‹#›</a:t>
            </a:fld>
            <a:endParaRPr lang="ru-RU"/>
          </a:p>
        </p:txBody>
      </p:sp>
      <p:sp>
        <p:nvSpPr>
          <p:cNvPr id="9" name="Rectangle 17"/>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75972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457200"/>
            <a:ext cx="82296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3"/>
          <p:cNvSpPr>
            <a:spLocks noGrp="1" noChangeArrowheads="1"/>
          </p:cNvSpPr>
          <p:nvPr>
            <p:ph type="ftr" sz="quarter" idx="10"/>
          </p:nvPr>
        </p:nvSpPr>
        <p:spPr>
          <a:ln/>
        </p:spPr>
        <p:txBody>
          <a:bodyPr/>
          <a:lstStyle>
            <a:lvl1pPr>
              <a:defRPr/>
            </a:lvl1pPr>
          </a:lstStyle>
          <a:p>
            <a:pPr>
              <a:defRPr/>
            </a:pPr>
            <a:endParaRPr lang="ru-RU"/>
          </a:p>
        </p:txBody>
      </p:sp>
      <p:sp>
        <p:nvSpPr>
          <p:cNvPr id="4" name="Rectangle 4"/>
          <p:cNvSpPr>
            <a:spLocks noGrp="1" noChangeArrowheads="1"/>
          </p:cNvSpPr>
          <p:nvPr>
            <p:ph type="sldNum" sz="quarter" idx="11"/>
          </p:nvPr>
        </p:nvSpPr>
        <p:spPr>
          <a:ln/>
        </p:spPr>
        <p:txBody>
          <a:bodyPr/>
          <a:lstStyle>
            <a:lvl1pPr>
              <a:defRPr/>
            </a:lvl1pPr>
          </a:lstStyle>
          <a:p>
            <a:pPr>
              <a:defRPr/>
            </a:pPr>
            <a:fld id="{02F8CE61-7C16-41E2-B72A-E0F4078E44EB}" type="slidenum">
              <a:rPr lang="ru-RU"/>
              <a:pPr>
                <a:defRPr/>
              </a:pPr>
              <a:t>‹#›</a:t>
            </a:fld>
            <a:endParaRPr lang="ru-RU"/>
          </a:p>
        </p:txBody>
      </p:sp>
      <p:sp>
        <p:nvSpPr>
          <p:cNvPr id="5" name="Rectangle 17"/>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94749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ftr" sz="quarter" idx="10"/>
          </p:nvPr>
        </p:nvSpPr>
        <p:spPr>
          <a:ln/>
        </p:spPr>
        <p:txBody>
          <a:bodyPr/>
          <a:lstStyle>
            <a:lvl1pPr>
              <a:defRPr/>
            </a:lvl1pPr>
          </a:lstStyle>
          <a:p>
            <a:pPr>
              <a:defRPr/>
            </a:pPr>
            <a:endParaRPr lang="ru-RU"/>
          </a:p>
        </p:txBody>
      </p:sp>
      <p:sp>
        <p:nvSpPr>
          <p:cNvPr id="5" name="Rectangle 4"/>
          <p:cNvSpPr>
            <a:spLocks noGrp="1" noChangeArrowheads="1"/>
          </p:cNvSpPr>
          <p:nvPr>
            <p:ph type="sldNum" sz="quarter" idx="11"/>
          </p:nvPr>
        </p:nvSpPr>
        <p:spPr>
          <a:ln/>
        </p:spPr>
        <p:txBody>
          <a:bodyPr/>
          <a:lstStyle>
            <a:lvl1pPr>
              <a:defRPr/>
            </a:lvl1pPr>
          </a:lstStyle>
          <a:p>
            <a:pPr>
              <a:defRPr/>
            </a:pPr>
            <a:fld id="{67ED840C-5026-46E8-9804-E02B8C359CE8}" type="slidenum">
              <a:rPr lang="ru-RU"/>
              <a:pPr>
                <a:defRPr/>
              </a:pPr>
              <a:t>‹#›</a:t>
            </a:fld>
            <a:endParaRPr lang="ru-RU"/>
          </a:p>
        </p:txBody>
      </p:sp>
      <p:sp>
        <p:nvSpPr>
          <p:cNvPr id="6" name="Rectangle 17"/>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417237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3"/>
          <p:cNvSpPr>
            <a:spLocks noGrp="1" noChangeArrowheads="1"/>
          </p:cNvSpPr>
          <p:nvPr>
            <p:ph type="ftr" sz="quarter" idx="10"/>
          </p:nvPr>
        </p:nvSpPr>
        <p:spPr>
          <a:ln/>
        </p:spPr>
        <p:txBody>
          <a:bodyPr/>
          <a:lstStyle>
            <a:lvl1pPr>
              <a:defRPr/>
            </a:lvl1pPr>
          </a:lstStyle>
          <a:p>
            <a:pPr>
              <a:defRPr/>
            </a:pPr>
            <a:endParaRPr lang="ru-RU"/>
          </a:p>
        </p:txBody>
      </p:sp>
      <p:sp>
        <p:nvSpPr>
          <p:cNvPr id="5" name="Rectangle 4"/>
          <p:cNvSpPr>
            <a:spLocks noGrp="1" noChangeArrowheads="1"/>
          </p:cNvSpPr>
          <p:nvPr>
            <p:ph type="sldNum" sz="quarter" idx="11"/>
          </p:nvPr>
        </p:nvSpPr>
        <p:spPr>
          <a:ln/>
        </p:spPr>
        <p:txBody>
          <a:bodyPr/>
          <a:lstStyle>
            <a:lvl1pPr>
              <a:defRPr/>
            </a:lvl1pPr>
          </a:lstStyle>
          <a:p>
            <a:pPr>
              <a:defRPr/>
            </a:pPr>
            <a:fld id="{6F5120F6-0E95-478A-9503-7972835B0E1F}" type="slidenum">
              <a:rPr lang="ru-RU"/>
              <a:pPr>
                <a:defRPr/>
              </a:pPr>
              <a:t>‹#›</a:t>
            </a:fld>
            <a:endParaRPr lang="ru-RU"/>
          </a:p>
        </p:txBody>
      </p:sp>
      <p:sp>
        <p:nvSpPr>
          <p:cNvPr id="6" name="Rectangle 17"/>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538718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ftr" sz="quarter" idx="10"/>
          </p:nvPr>
        </p:nvSpPr>
        <p:spPr>
          <a:ln/>
        </p:spPr>
        <p:txBody>
          <a:bodyPr/>
          <a:lstStyle>
            <a:lvl1pPr>
              <a:defRPr/>
            </a:lvl1pPr>
          </a:lstStyle>
          <a:p>
            <a:pPr>
              <a:defRPr/>
            </a:pPr>
            <a:endParaRPr lang="ru-RU"/>
          </a:p>
        </p:txBody>
      </p:sp>
      <p:sp>
        <p:nvSpPr>
          <p:cNvPr id="6" name="Rectangle 4"/>
          <p:cNvSpPr>
            <a:spLocks noGrp="1" noChangeArrowheads="1"/>
          </p:cNvSpPr>
          <p:nvPr>
            <p:ph type="sldNum" sz="quarter" idx="11"/>
          </p:nvPr>
        </p:nvSpPr>
        <p:spPr>
          <a:ln/>
        </p:spPr>
        <p:txBody>
          <a:bodyPr/>
          <a:lstStyle>
            <a:lvl1pPr>
              <a:defRPr/>
            </a:lvl1pPr>
          </a:lstStyle>
          <a:p>
            <a:pPr>
              <a:defRPr/>
            </a:pPr>
            <a:fld id="{58FCA7B7-E056-4DE7-B248-1EF133F3B763}" type="slidenum">
              <a:rPr lang="ru-RU"/>
              <a:pPr>
                <a:defRPr/>
              </a:pPr>
              <a:t>‹#›</a:t>
            </a:fld>
            <a:endParaRPr lang="ru-RU"/>
          </a:p>
        </p:txBody>
      </p:sp>
      <p:sp>
        <p:nvSpPr>
          <p:cNvPr id="7" name="Rectangle 17"/>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17224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ftr" sz="quarter" idx="10"/>
          </p:nvPr>
        </p:nvSpPr>
        <p:spPr>
          <a:ln/>
        </p:spPr>
        <p:txBody>
          <a:bodyPr/>
          <a:lstStyle>
            <a:lvl1pPr>
              <a:defRPr/>
            </a:lvl1pPr>
          </a:lstStyle>
          <a:p>
            <a:pPr>
              <a:defRPr/>
            </a:pPr>
            <a:endParaRPr lang="ru-RU"/>
          </a:p>
        </p:txBody>
      </p:sp>
      <p:sp>
        <p:nvSpPr>
          <p:cNvPr id="8" name="Rectangle 4"/>
          <p:cNvSpPr>
            <a:spLocks noGrp="1" noChangeArrowheads="1"/>
          </p:cNvSpPr>
          <p:nvPr>
            <p:ph type="sldNum" sz="quarter" idx="11"/>
          </p:nvPr>
        </p:nvSpPr>
        <p:spPr>
          <a:ln/>
        </p:spPr>
        <p:txBody>
          <a:bodyPr/>
          <a:lstStyle>
            <a:lvl1pPr>
              <a:defRPr/>
            </a:lvl1pPr>
          </a:lstStyle>
          <a:p>
            <a:pPr>
              <a:defRPr/>
            </a:pPr>
            <a:fld id="{B95DC0F7-4380-40ED-8E86-EC7E2EB9E6FC}" type="slidenum">
              <a:rPr lang="ru-RU"/>
              <a:pPr>
                <a:defRPr/>
              </a:pPr>
              <a:t>‹#›</a:t>
            </a:fld>
            <a:endParaRPr lang="ru-RU"/>
          </a:p>
        </p:txBody>
      </p:sp>
      <p:sp>
        <p:nvSpPr>
          <p:cNvPr id="9" name="Rectangle 17"/>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95061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ftr" sz="quarter" idx="10"/>
          </p:nvPr>
        </p:nvSpPr>
        <p:spPr>
          <a:ln/>
        </p:spPr>
        <p:txBody>
          <a:bodyPr/>
          <a:lstStyle>
            <a:lvl1pPr>
              <a:defRPr/>
            </a:lvl1pPr>
          </a:lstStyle>
          <a:p>
            <a:pPr>
              <a:defRPr/>
            </a:pPr>
            <a:endParaRPr lang="ru-RU"/>
          </a:p>
        </p:txBody>
      </p:sp>
      <p:sp>
        <p:nvSpPr>
          <p:cNvPr id="4" name="Rectangle 4"/>
          <p:cNvSpPr>
            <a:spLocks noGrp="1" noChangeArrowheads="1"/>
          </p:cNvSpPr>
          <p:nvPr>
            <p:ph type="sldNum" sz="quarter" idx="11"/>
          </p:nvPr>
        </p:nvSpPr>
        <p:spPr>
          <a:ln/>
        </p:spPr>
        <p:txBody>
          <a:bodyPr/>
          <a:lstStyle>
            <a:lvl1pPr>
              <a:defRPr/>
            </a:lvl1pPr>
          </a:lstStyle>
          <a:p>
            <a:pPr>
              <a:defRPr/>
            </a:pPr>
            <a:fld id="{2849E3A0-990C-4167-8A41-0FFE20133054}" type="slidenum">
              <a:rPr lang="ru-RU"/>
              <a:pPr>
                <a:defRPr/>
              </a:pPr>
              <a:t>‹#›</a:t>
            </a:fld>
            <a:endParaRPr lang="ru-RU"/>
          </a:p>
        </p:txBody>
      </p:sp>
      <p:sp>
        <p:nvSpPr>
          <p:cNvPr id="5" name="Rectangle 17"/>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152341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ru-RU"/>
          </a:p>
        </p:txBody>
      </p:sp>
      <p:sp>
        <p:nvSpPr>
          <p:cNvPr id="3" name="Rectangle 4"/>
          <p:cNvSpPr>
            <a:spLocks noGrp="1" noChangeArrowheads="1"/>
          </p:cNvSpPr>
          <p:nvPr>
            <p:ph type="sldNum" sz="quarter" idx="11"/>
          </p:nvPr>
        </p:nvSpPr>
        <p:spPr>
          <a:ln/>
        </p:spPr>
        <p:txBody>
          <a:bodyPr/>
          <a:lstStyle>
            <a:lvl1pPr>
              <a:defRPr/>
            </a:lvl1pPr>
          </a:lstStyle>
          <a:p>
            <a:pPr>
              <a:defRPr/>
            </a:pPr>
            <a:fld id="{B64CD2A0-4B0F-44CE-A9E0-4F8E63902B8A}" type="slidenum">
              <a:rPr lang="ru-RU"/>
              <a:pPr>
                <a:defRPr/>
              </a:pPr>
              <a:t>‹#›</a:t>
            </a:fld>
            <a:endParaRPr lang="ru-RU"/>
          </a:p>
        </p:txBody>
      </p:sp>
      <p:sp>
        <p:nvSpPr>
          <p:cNvPr id="4" name="Rectangle 17"/>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43264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3"/>
          <p:cNvSpPr>
            <a:spLocks noGrp="1" noChangeArrowheads="1"/>
          </p:cNvSpPr>
          <p:nvPr>
            <p:ph type="ftr" sz="quarter" idx="10"/>
          </p:nvPr>
        </p:nvSpPr>
        <p:spPr>
          <a:ln/>
        </p:spPr>
        <p:txBody>
          <a:bodyPr/>
          <a:lstStyle>
            <a:lvl1pPr>
              <a:defRPr/>
            </a:lvl1pPr>
          </a:lstStyle>
          <a:p>
            <a:pPr>
              <a:defRPr/>
            </a:pPr>
            <a:endParaRPr lang="ru-RU"/>
          </a:p>
        </p:txBody>
      </p:sp>
      <p:sp>
        <p:nvSpPr>
          <p:cNvPr id="6" name="Rectangle 4"/>
          <p:cNvSpPr>
            <a:spLocks noGrp="1" noChangeArrowheads="1"/>
          </p:cNvSpPr>
          <p:nvPr>
            <p:ph type="sldNum" sz="quarter" idx="11"/>
          </p:nvPr>
        </p:nvSpPr>
        <p:spPr>
          <a:ln/>
        </p:spPr>
        <p:txBody>
          <a:bodyPr/>
          <a:lstStyle>
            <a:lvl1pPr>
              <a:defRPr/>
            </a:lvl1pPr>
          </a:lstStyle>
          <a:p>
            <a:pPr>
              <a:defRPr/>
            </a:pPr>
            <a:fld id="{6D24EBF9-6B1B-40B7-BB80-99E315BE250F}" type="slidenum">
              <a:rPr lang="ru-RU"/>
              <a:pPr>
                <a:defRPr/>
              </a:pPr>
              <a:t>‹#›</a:t>
            </a:fld>
            <a:endParaRPr lang="ru-RU"/>
          </a:p>
        </p:txBody>
      </p:sp>
      <p:sp>
        <p:nvSpPr>
          <p:cNvPr id="7" name="Rectangle 17"/>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91532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3"/>
          <p:cNvSpPr>
            <a:spLocks noGrp="1" noChangeArrowheads="1"/>
          </p:cNvSpPr>
          <p:nvPr>
            <p:ph type="ftr" sz="quarter" idx="10"/>
          </p:nvPr>
        </p:nvSpPr>
        <p:spPr>
          <a:ln/>
        </p:spPr>
        <p:txBody>
          <a:bodyPr/>
          <a:lstStyle>
            <a:lvl1pPr>
              <a:defRPr/>
            </a:lvl1pPr>
          </a:lstStyle>
          <a:p>
            <a:pPr>
              <a:defRPr/>
            </a:pPr>
            <a:endParaRPr lang="ru-RU"/>
          </a:p>
        </p:txBody>
      </p:sp>
      <p:sp>
        <p:nvSpPr>
          <p:cNvPr id="6" name="Rectangle 4"/>
          <p:cNvSpPr>
            <a:spLocks noGrp="1" noChangeArrowheads="1"/>
          </p:cNvSpPr>
          <p:nvPr>
            <p:ph type="sldNum" sz="quarter" idx="11"/>
          </p:nvPr>
        </p:nvSpPr>
        <p:spPr>
          <a:ln/>
        </p:spPr>
        <p:txBody>
          <a:bodyPr/>
          <a:lstStyle>
            <a:lvl1pPr>
              <a:defRPr/>
            </a:lvl1pPr>
          </a:lstStyle>
          <a:p>
            <a:pPr>
              <a:defRPr/>
            </a:pPr>
            <a:fld id="{D0BEF841-C475-4BEF-A8BD-A1A0BEE1C7A1}" type="slidenum">
              <a:rPr lang="ru-RU"/>
              <a:pPr>
                <a:defRPr/>
              </a:pPr>
              <a:t>‹#›</a:t>
            </a:fld>
            <a:endParaRPr lang="ru-RU"/>
          </a:p>
        </p:txBody>
      </p:sp>
      <p:sp>
        <p:nvSpPr>
          <p:cNvPr id="7" name="Rectangle 17"/>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84614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ru-RU"/>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AA1DA3F3-7160-482A-88E5-2CC4460AEB81}" type="slidenum">
              <a:rPr lang="ru-RU"/>
              <a:pPr>
                <a:defRPr/>
              </a:pPr>
              <a:t>‹#›</a:t>
            </a:fld>
            <a:endParaRPr lang="ru-RU"/>
          </a:p>
        </p:txBody>
      </p:sp>
      <p:grpSp>
        <p:nvGrpSpPr>
          <p:cNvPr id="1028" name="Group 35"/>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ru-RU" sz="2400" smtClean="0">
                <a:latin typeface="Times New Roman" panose="02020603050405020304"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mtClean="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mtClean="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mtClean="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mtClean="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z="2400" smtClean="0">
                <a:latin typeface="Times New Roman" panose="02020603050405020304"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mtClean="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ru-RU" smtClean="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3712"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image" Target="../media/image1.wmf"/><Relationship Id="rId1" Type="http://schemas.openxmlformats.org/officeDocument/2006/relationships/slideLayout" Target="../slideLayouts/slideLayout13.xml"/><Relationship Id="rId6" Type="http://schemas.openxmlformats.org/officeDocument/2006/relationships/image" Target="../media/image5.wm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tolstykh.com/docs/&#1059;&#1095;&#1077;&#1073;&#1085;&#1099;&#1077;%20&#1084;&#1072;&#1090;&#1077;&#1088;&#1080;&#1072;&#1083;&#1099;/&#1057;&#1086;&#1074;&#1088;&#1077;&#1084;&#1077;&#1085;&#1085;&#1099;&#1077;%20&#1082;&#1086;&#1084;&#1087;&#1100;&#1102;&#1090;&#1077;&#1088;&#1085;&#1099;&#1077;%20&#1090;&#1077;&#1093;&#1085;&#1086;&#1083;&#1086;&#1075;&#1080;&#1080;/&#1040;&#1089;&#1087;&#1080;&#1088;&#1072;&#1085;&#1090;&#1099;%20-%20&#1084;&#1077;&#1090;&#1086;&#1076;%20&#1091;&#1082;&#1072;&#1079;&#1072;&#1085;&#1080;&#1103;%20&#1082;%20&#1083;&#1072;&#1073;%20&#1088;&#1072;&#1073;&#1086;&#1090;&#1072;&#1084;.doc"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tolstykh.com/docs/&#1057;&#1083;&#1072;&#1081;&#1076;&#1099;/Advanced%20Internet-technologies/&#1061;&#1072;&#1088;&#1072;&#1082;&#1090;&#1077;&#1088;&#1080;&#1089;&#1090;&#1080;&#1082;&#1080;%20&#1048;&#1055;&#1057;.ppt#1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8.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4.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hyperlink" Target="test.htm"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https://sites.google.com/" TargetMode="Externa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hyperlink" Target="https://hackware.ru/?p=6045"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hackware.ru/?p=599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rot="1130087">
            <a:off x="1979613" y="4868863"/>
            <a:ext cx="1873250" cy="261937"/>
          </a:xfrm>
          <a:prstGeom prst="leftArrow">
            <a:avLst>
              <a:gd name="adj1" fmla="val 53963"/>
              <a:gd name="adj2" fmla="val 146043"/>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
        <p:nvSpPr>
          <p:cNvPr id="5123" name="AutoShape 3"/>
          <p:cNvSpPr>
            <a:spLocks noChangeArrowheads="1"/>
          </p:cNvSpPr>
          <p:nvPr/>
        </p:nvSpPr>
        <p:spPr bwMode="auto">
          <a:xfrm rot="2740924">
            <a:off x="3529013" y="4760912"/>
            <a:ext cx="647700" cy="288925"/>
          </a:xfrm>
          <a:prstGeom prst="leftArrow">
            <a:avLst>
              <a:gd name="adj1" fmla="val 43750"/>
              <a:gd name="adj2" fmla="val 75213"/>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
        <p:nvSpPr>
          <p:cNvPr id="5124" name="AutoShape 4"/>
          <p:cNvSpPr>
            <a:spLocks noChangeArrowheads="1"/>
          </p:cNvSpPr>
          <p:nvPr/>
        </p:nvSpPr>
        <p:spPr bwMode="auto">
          <a:xfrm rot="9175411">
            <a:off x="1871663" y="4256088"/>
            <a:ext cx="647700" cy="288925"/>
          </a:xfrm>
          <a:prstGeom prst="leftArrow">
            <a:avLst>
              <a:gd name="adj1" fmla="val 50000"/>
              <a:gd name="adj2" fmla="val 56044"/>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
        <p:nvSpPr>
          <p:cNvPr id="5125" name="Rectangle 5"/>
          <p:cNvSpPr>
            <a:spLocks noGrp="1" noChangeArrowheads="1"/>
          </p:cNvSpPr>
          <p:nvPr>
            <p:ph type="title" sz="quarter"/>
          </p:nvPr>
        </p:nvSpPr>
        <p:spPr/>
        <p:txBody>
          <a:bodyPr/>
          <a:lstStyle/>
          <a:p>
            <a:pPr eaLnBrk="1" hangingPunct="1"/>
            <a:r>
              <a:rPr lang="ru-RU" altLang="ru-RU" sz="3800" smtClean="0"/>
              <a:t>Взаимодействие </a:t>
            </a:r>
            <a:br>
              <a:rPr lang="ru-RU" altLang="ru-RU" sz="3800" smtClean="0"/>
            </a:br>
            <a:r>
              <a:rPr lang="ru-RU" altLang="ru-RU" sz="3800" smtClean="0"/>
              <a:t>Клиент – </a:t>
            </a:r>
            <a:r>
              <a:rPr lang="en-US" altLang="ru-RU" sz="3800" smtClean="0"/>
              <a:t>Web</a:t>
            </a:r>
            <a:r>
              <a:rPr lang="ru-RU" altLang="ru-RU" sz="3800" smtClean="0"/>
              <a:t>-сервер</a:t>
            </a:r>
          </a:p>
        </p:txBody>
      </p:sp>
      <p:pic>
        <p:nvPicPr>
          <p:cNvPr id="5126" name="Picture 6" descr="j0195384"/>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7053263" y="2636838"/>
            <a:ext cx="1762125" cy="1800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7" name="Picture 7" descr="MCj03359220000[1]"/>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2851150" y="4713288"/>
            <a:ext cx="2200275" cy="1084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8" name="Picture 8" descr="MPj030926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005263"/>
            <a:ext cx="1439863" cy="942975"/>
          </a:xfrm>
          <a:prstGeom prst="rect">
            <a:avLst/>
          </a:prstGeom>
          <a:noFill/>
          <a:ln w="57150">
            <a:solidFill>
              <a:srgbClr val="993300"/>
            </a:solidFill>
            <a:miter lim="800000"/>
            <a:headEnd/>
            <a:tailEnd/>
          </a:ln>
          <a:extLst>
            <a:ext uri="{909E8E84-426E-40DD-AFC4-6F175D3DCCD1}">
              <a14:hiddenFill xmlns:a14="http://schemas.microsoft.com/office/drawing/2010/main">
                <a:solidFill>
                  <a:srgbClr val="FFFFFF"/>
                </a:solidFill>
              </a14:hiddenFill>
            </a:ext>
          </a:extLst>
        </p:spPr>
      </p:pic>
      <p:sp>
        <p:nvSpPr>
          <p:cNvPr id="5129" name="AutoShape 9"/>
          <p:cNvSpPr>
            <a:spLocks noChangeArrowheads="1"/>
          </p:cNvSpPr>
          <p:nvPr/>
        </p:nvSpPr>
        <p:spPr bwMode="auto">
          <a:xfrm rot="872010">
            <a:off x="4276725" y="2835275"/>
            <a:ext cx="2663825" cy="287338"/>
          </a:xfrm>
          <a:prstGeom prst="leftArrow">
            <a:avLst>
              <a:gd name="adj1" fmla="val 33722"/>
              <a:gd name="adj2" fmla="val 1532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
        <p:nvSpPr>
          <p:cNvPr id="5130" name="AutoShape 10"/>
          <p:cNvSpPr>
            <a:spLocks noChangeArrowheads="1"/>
          </p:cNvSpPr>
          <p:nvPr/>
        </p:nvSpPr>
        <p:spPr bwMode="auto">
          <a:xfrm rot="-9967483">
            <a:off x="4421188" y="3119438"/>
            <a:ext cx="2665412" cy="930275"/>
          </a:xfrm>
          <a:prstGeom prst="leftArrow">
            <a:avLst>
              <a:gd name="adj1" fmla="val 28593"/>
              <a:gd name="adj2" fmla="val 6847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pic>
        <p:nvPicPr>
          <p:cNvPr id="5131" name="Picture 11" descr="MPj03092620000[1]"/>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627563" y="2943225"/>
            <a:ext cx="1184275" cy="623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2" name="Text Box 12"/>
          <p:cNvSpPr txBox="1">
            <a:spLocks noChangeArrowheads="1"/>
          </p:cNvSpPr>
          <p:nvPr/>
        </p:nvSpPr>
        <p:spPr bwMode="auto">
          <a:xfrm>
            <a:off x="5076825" y="2420938"/>
            <a:ext cx="9350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ru-RU" altLang="ru-RU" sz="1800"/>
              <a:t>запрос</a:t>
            </a:r>
          </a:p>
        </p:txBody>
      </p:sp>
      <p:sp>
        <p:nvSpPr>
          <p:cNvPr id="5133" name="Text Box 13"/>
          <p:cNvSpPr txBox="1">
            <a:spLocks noChangeArrowheads="1"/>
          </p:cNvSpPr>
          <p:nvPr/>
        </p:nvSpPr>
        <p:spPr bwMode="auto">
          <a:xfrm>
            <a:off x="5148263" y="3716338"/>
            <a:ext cx="792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ru-RU" altLang="ru-RU" sz="1800"/>
              <a:t>ответ</a:t>
            </a:r>
          </a:p>
        </p:txBody>
      </p:sp>
      <p:sp>
        <p:nvSpPr>
          <p:cNvPr id="5134" name="Text Box 14"/>
          <p:cNvSpPr txBox="1">
            <a:spLocks noChangeArrowheads="1"/>
          </p:cNvSpPr>
          <p:nvPr/>
        </p:nvSpPr>
        <p:spPr bwMode="auto">
          <a:xfrm>
            <a:off x="6877050" y="4652963"/>
            <a:ext cx="2087563"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ru-RU" altLang="ru-RU" sz="1800"/>
              <a:t>Клиент</a:t>
            </a:r>
            <a:br>
              <a:rPr lang="ru-RU" altLang="ru-RU" sz="1800"/>
            </a:br>
            <a:r>
              <a:rPr lang="ru-RU" altLang="ru-RU" sz="1700">
                <a:solidFill>
                  <a:schemeClr val="bg2"/>
                </a:solidFill>
              </a:rPr>
              <a:t>(</a:t>
            </a:r>
            <a:r>
              <a:rPr lang="en-US" altLang="ru-RU" sz="1700">
                <a:solidFill>
                  <a:schemeClr val="bg2"/>
                </a:solidFill>
              </a:rPr>
              <a:t>Web</a:t>
            </a:r>
            <a:r>
              <a:rPr lang="ru-RU" altLang="ru-RU" sz="1700">
                <a:solidFill>
                  <a:schemeClr val="bg2"/>
                </a:solidFill>
              </a:rPr>
              <a:t>-браузер)</a:t>
            </a:r>
          </a:p>
        </p:txBody>
      </p:sp>
      <p:grpSp>
        <p:nvGrpSpPr>
          <p:cNvPr id="5135" name="Group 15"/>
          <p:cNvGrpSpPr>
            <a:grpSpLocks/>
          </p:cNvGrpSpPr>
          <p:nvPr/>
        </p:nvGrpSpPr>
        <p:grpSpPr bwMode="auto">
          <a:xfrm>
            <a:off x="2484438" y="1773238"/>
            <a:ext cx="2035175" cy="2892425"/>
            <a:chOff x="1292" y="1117"/>
            <a:chExt cx="1282" cy="1822"/>
          </a:xfrm>
        </p:grpSpPr>
        <p:pic>
          <p:nvPicPr>
            <p:cNvPr id="5142" name="Picture 16" descr="MCj0234448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2" y="1117"/>
              <a:ext cx="1282" cy="18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43" name="Text Box 17"/>
            <p:cNvSpPr txBox="1">
              <a:spLocks noChangeArrowheads="1"/>
            </p:cNvSpPr>
            <p:nvPr/>
          </p:nvSpPr>
          <p:spPr bwMode="auto">
            <a:xfrm>
              <a:off x="1338" y="2296"/>
              <a:ext cx="1043"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ru-RU" sz="2200"/>
                <a:t>Web</a:t>
              </a:r>
              <a:r>
                <a:rPr lang="ru-RU" altLang="ru-RU" sz="2200"/>
                <a:t>-Сервер</a:t>
              </a:r>
            </a:p>
          </p:txBody>
        </p:sp>
      </p:grpSp>
      <p:sp>
        <p:nvSpPr>
          <p:cNvPr id="5136" name="Text Box 18"/>
          <p:cNvSpPr txBox="1">
            <a:spLocks noChangeArrowheads="1"/>
          </p:cNvSpPr>
          <p:nvPr/>
        </p:nvSpPr>
        <p:spPr bwMode="auto">
          <a:xfrm>
            <a:off x="3779838" y="5949950"/>
            <a:ext cx="151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ru-RU" sz="1800"/>
              <a:t>Web</a:t>
            </a:r>
            <a:r>
              <a:rPr lang="ru-RU" altLang="ru-RU" sz="1800"/>
              <a:t>-сайты</a:t>
            </a:r>
          </a:p>
        </p:txBody>
      </p:sp>
      <p:sp>
        <p:nvSpPr>
          <p:cNvPr id="5137" name="Text Box 19"/>
          <p:cNvSpPr txBox="1">
            <a:spLocks noChangeArrowheads="1"/>
          </p:cNvSpPr>
          <p:nvPr/>
        </p:nvSpPr>
        <p:spPr bwMode="auto">
          <a:xfrm>
            <a:off x="179388" y="2997200"/>
            <a:ext cx="2160587"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ru-RU" sz="1800"/>
              <a:t>Web</a:t>
            </a:r>
            <a:r>
              <a:rPr lang="ru-RU" altLang="ru-RU" sz="1800"/>
              <a:t>-приложение</a:t>
            </a:r>
            <a:br>
              <a:rPr lang="ru-RU" altLang="ru-RU" sz="1800"/>
            </a:br>
            <a:r>
              <a:rPr lang="ru-RU" altLang="ru-RU" sz="1700">
                <a:solidFill>
                  <a:schemeClr val="bg2"/>
                </a:solidFill>
              </a:rPr>
              <a:t>(расширение сервера </a:t>
            </a:r>
            <a:r>
              <a:rPr lang="en-US" altLang="ru-RU" sz="1700">
                <a:solidFill>
                  <a:schemeClr val="bg2"/>
                </a:solidFill>
              </a:rPr>
              <a:t>exe, dll…</a:t>
            </a:r>
            <a:r>
              <a:rPr lang="ru-RU" altLang="ru-RU" sz="1700">
                <a:solidFill>
                  <a:schemeClr val="bg2"/>
                </a:solidFill>
              </a:rPr>
              <a:t>)</a:t>
            </a:r>
          </a:p>
        </p:txBody>
      </p:sp>
      <p:pic>
        <p:nvPicPr>
          <p:cNvPr id="5138" name="Picture 20" descr="MCj0300053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4650" y="5586413"/>
            <a:ext cx="11525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21" descr="MCj0151217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300" y="5572125"/>
            <a:ext cx="11525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 name="AutoShape 22"/>
          <p:cNvSpPr>
            <a:spLocks noChangeArrowheads="1"/>
          </p:cNvSpPr>
          <p:nvPr/>
        </p:nvSpPr>
        <p:spPr bwMode="auto">
          <a:xfrm rot="-2380071">
            <a:off x="1571625" y="4941888"/>
            <a:ext cx="339725" cy="792162"/>
          </a:xfrm>
          <a:prstGeom prst="upDownArrow">
            <a:avLst>
              <a:gd name="adj1" fmla="val 38731"/>
              <a:gd name="adj2" fmla="val 7701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
        <p:nvSpPr>
          <p:cNvPr id="5141" name="AutoShape 23"/>
          <p:cNvSpPr>
            <a:spLocks noChangeArrowheads="1"/>
          </p:cNvSpPr>
          <p:nvPr/>
        </p:nvSpPr>
        <p:spPr bwMode="auto">
          <a:xfrm rot="2481572">
            <a:off x="685800" y="4932363"/>
            <a:ext cx="368300" cy="792162"/>
          </a:xfrm>
          <a:prstGeom prst="upDownArrow">
            <a:avLst>
              <a:gd name="adj1" fmla="val 38731"/>
              <a:gd name="adj2" fmla="val 71038"/>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685800" y="381000"/>
            <a:ext cx="7689850" cy="1258888"/>
          </a:xfrm>
        </p:spPr>
        <p:txBody>
          <a:bodyPr anchor="b"/>
          <a:lstStyle/>
          <a:p>
            <a:pPr eaLnBrk="1" hangingPunct="1">
              <a:lnSpc>
                <a:spcPct val="90000"/>
              </a:lnSpc>
              <a:defRPr/>
            </a:pPr>
            <a:r>
              <a:rPr lang="ru-RU" altLang="ru-RU" sz="4000" dirty="0" smtClean="0"/>
              <a:t>Поиск в </a:t>
            </a:r>
            <a:r>
              <a:rPr lang="en-US" altLang="ru-RU" sz="4000" dirty="0" smtClean="0"/>
              <a:t>Google</a:t>
            </a:r>
            <a:r>
              <a:rPr lang="ru-RU" altLang="ru-RU" sz="4000" dirty="0" smtClean="0"/>
              <a:t> </a:t>
            </a:r>
            <a:br>
              <a:rPr lang="ru-RU" altLang="ru-RU" sz="4000" dirty="0" smtClean="0"/>
            </a:br>
            <a:r>
              <a:rPr lang="ru-RU" altLang="ru-RU" sz="3600" dirty="0" smtClean="0"/>
              <a:t>для первой </a:t>
            </a:r>
            <a:r>
              <a:rPr lang="ru-RU" altLang="ru-RU" sz="3600" dirty="0" smtClean="0">
                <a:hlinkClick r:id="rId3"/>
              </a:rPr>
              <a:t>лабораторной работы</a:t>
            </a:r>
            <a:r>
              <a:rPr lang="en-US" altLang="ru-RU" sz="3600" dirty="0" smtClean="0"/>
              <a:t>:</a:t>
            </a:r>
            <a:endParaRPr lang="ru-RU" altLang="ru-RU" sz="3600" dirty="0" smtClean="0"/>
          </a:p>
        </p:txBody>
      </p:sp>
      <p:sp>
        <p:nvSpPr>
          <p:cNvPr id="21507" name="Прямоугольник 1"/>
          <p:cNvSpPr>
            <a:spLocks noChangeArrowheads="1"/>
          </p:cNvSpPr>
          <p:nvPr/>
        </p:nvSpPr>
        <p:spPr bwMode="auto">
          <a:xfrm>
            <a:off x="685800" y="1988840"/>
            <a:ext cx="776605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150000"/>
              </a:lnSpc>
              <a:spcBef>
                <a:spcPct val="0"/>
              </a:spcBef>
              <a:buClrTx/>
              <a:buSzTx/>
              <a:buFontTx/>
              <a:buNone/>
              <a:defRPr/>
            </a:pPr>
            <a:r>
              <a:rPr lang="ru-RU" altLang="ru-RU" sz="2000" dirty="0" smtClean="0"/>
              <a:t>Тема работы: </a:t>
            </a:r>
          </a:p>
          <a:p>
            <a:pPr>
              <a:lnSpc>
                <a:spcPct val="150000"/>
              </a:lnSpc>
              <a:spcBef>
                <a:spcPct val="0"/>
              </a:spcBef>
              <a:buClrTx/>
              <a:buSzTx/>
              <a:buFontTx/>
              <a:buNone/>
              <a:defRPr/>
            </a:pPr>
            <a:r>
              <a:rPr lang="ru-RU" altLang="ru-RU" sz="2000" dirty="0" smtClean="0">
                <a:solidFill>
                  <a:schemeClr val="bg2">
                    <a:lumMod val="60000"/>
                    <a:lumOff val="40000"/>
                  </a:schemeClr>
                </a:solidFill>
              </a:rPr>
              <a:t>«</a:t>
            </a:r>
            <a:r>
              <a:rPr lang="ru-RU" sz="2000" dirty="0" smtClean="0">
                <a:solidFill>
                  <a:schemeClr val="bg2">
                    <a:lumMod val="60000"/>
                    <a:lumOff val="40000"/>
                  </a:schemeClr>
                </a:solidFill>
              </a:rPr>
              <a:t>Компьютерный адаптивный синтез речевых сигналов»</a:t>
            </a:r>
          </a:p>
          <a:p>
            <a:pPr>
              <a:lnSpc>
                <a:spcPct val="150000"/>
              </a:lnSpc>
              <a:spcBef>
                <a:spcPct val="0"/>
              </a:spcBef>
              <a:buClrTx/>
              <a:buSzTx/>
              <a:buFontTx/>
              <a:buNone/>
              <a:defRPr/>
            </a:pPr>
            <a:r>
              <a:rPr lang="ru-RU" altLang="ru-RU" sz="2000" dirty="0" smtClean="0"/>
              <a:t>Возможный поисковый запрос по </a:t>
            </a:r>
            <a:r>
              <a:rPr lang="ru-RU" altLang="ru-RU" sz="2000" b="1" dirty="0" smtClean="0"/>
              <a:t>предмету</a:t>
            </a:r>
            <a:r>
              <a:rPr lang="ru-RU" altLang="ru-RU" sz="2000" dirty="0" smtClean="0"/>
              <a:t> исследований (не по формальному названию темы) в </a:t>
            </a:r>
            <a:r>
              <a:rPr lang="ru-RU" altLang="ru-RU" sz="2000" dirty="0" smtClean="0"/>
              <a:t>2021 </a:t>
            </a:r>
            <a:r>
              <a:rPr lang="ru-RU" altLang="ru-RU" sz="2000" dirty="0" smtClean="0"/>
              <a:t>году:</a:t>
            </a:r>
          </a:p>
          <a:p>
            <a:pPr>
              <a:lnSpc>
                <a:spcPct val="150000"/>
              </a:lnSpc>
              <a:spcBef>
                <a:spcPct val="0"/>
              </a:spcBef>
              <a:buClrTx/>
              <a:buSzTx/>
              <a:buFontTx/>
              <a:buNone/>
              <a:defRPr/>
            </a:pPr>
            <a:r>
              <a:rPr lang="ru-RU" altLang="ru-RU" sz="2000" dirty="0" smtClean="0">
                <a:solidFill>
                  <a:schemeClr val="bg2">
                    <a:lumMod val="60000"/>
                    <a:lumOff val="40000"/>
                  </a:schemeClr>
                </a:solidFill>
              </a:rPr>
              <a:t>"синтез речи" ((нейронная AROUND(2) сеть) OR адаптивный) </a:t>
            </a:r>
            <a:r>
              <a:rPr lang="en-US" altLang="ru-RU" sz="2000" dirty="0" smtClean="0">
                <a:solidFill>
                  <a:schemeClr val="bg2">
                    <a:lumMod val="60000"/>
                    <a:lumOff val="40000"/>
                  </a:schemeClr>
                </a:solidFill>
              </a:rPr>
              <a:t/>
            </a:r>
            <a:br>
              <a:rPr lang="en-US" altLang="ru-RU" sz="2000" dirty="0" smtClean="0">
                <a:solidFill>
                  <a:schemeClr val="bg2">
                    <a:lumMod val="60000"/>
                    <a:lumOff val="40000"/>
                  </a:schemeClr>
                </a:solidFill>
              </a:rPr>
            </a:br>
            <a:r>
              <a:rPr lang="ru-RU" altLang="ru-RU" sz="2000" dirty="0">
                <a:solidFill>
                  <a:schemeClr val="bg2">
                    <a:lumMod val="60000"/>
                    <a:lumOff val="40000"/>
                  </a:schemeClr>
                </a:solidFill>
              </a:rPr>
              <a:t>"2021" –"2022" –"2023"</a:t>
            </a:r>
          </a:p>
          <a:p>
            <a:pPr>
              <a:lnSpc>
                <a:spcPct val="150000"/>
              </a:lnSpc>
              <a:spcBef>
                <a:spcPct val="0"/>
              </a:spcBef>
              <a:buClrTx/>
              <a:buSzTx/>
              <a:buFontTx/>
              <a:buNone/>
              <a:defRPr/>
            </a:pPr>
            <a:endParaRPr lang="ru-RU" altLang="ru-RU" sz="2000" dirty="0"/>
          </a:p>
          <a:p>
            <a:pPr>
              <a:lnSpc>
                <a:spcPct val="100000"/>
              </a:lnSpc>
              <a:spcBef>
                <a:spcPct val="0"/>
              </a:spcBef>
              <a:buClrTx/>
              <a:buSzTx/>
              <a:buFontTx/>
              <a:buNone/>
              <a:defRPr/>
            </a:pPr>
            <a:r>
              <a:rPr lang="ru-RU" altLang="ru-RU" sz="1600" b="1" dirty="0" smtClean="0"/>
              <a:t>Предмет</a:t>
            </a:r>
            <a:r>
              <a:rPr lang="ru-RU" altLang="ru-RU" sz="1600" dirty="0" smtClean="0"/>
              <a:t> исследований – </a:t>
            </a:r>
            <a:r>
              <a:rPr lang="ru-RU" sz="1600" dirty="0" smtClean="0"/>
              <a:t>это способы, методы, процессы..., которые влияют на определённые свойства </a:t>
            </a:r>
            <a:r>
              <a:rPr lang="ru-RU" sz="1600" b="1" dirty="0" smtClean="0"/>
              <a:t>объекта</a:t>
            </a:r>
            <a:r>
              <a:rPr lang="ru-RU" sz="1600" dirty="0" smtClean="0"/>
              <a:t> исследований. </a:t>
            </a:r>
          </a:p>
          <a:p>
            <a:pPr>
              <a:lnSpc>
                <a:spcPct val="100000"/>
              </a:lnSpc>
              <a:spcBef>
                <a:spcPct val="0"/>
              </a:spcBef>
              <a:buClrTx/>
              <a:buSzTx/>
              <a:buFontTx/>
              <a:buNone/>
              <a:defRPr/>
            </a:pPr>
            <a:r>
              <a:rPr lang="ru-RU" sz="1600" dirty="0" smtClean="0"/>
              <a:t>Полученные научные результаты в предмете исследований должны вскрывать суть процессов, связанных с поведением объекта. Диссертации защищаются по достижениям в предметной области.</a:t>
            </a:r>
            <a:endParaRPr lang="ru-RU" altLang="ru-RU" sz="1600" dirty="0" smtClean="0"/>
          </a:p>
        </p:txBody>
      </p:sp>
    </p:spTree>
    <p:extLst>
      <p:ext uri="{BB962C8B-B14F-4D97-AF65-F5344CB8AC3E}">
        <p14:creationId xmlns:p14="http://schemas.microsoft.com/office/powerpoint/2010/main" val="3073213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642938"/>
            <a:ext cx="7620000" cy="914400"/>
          </a:xfrm>
        </p:spPr>
        <p:txBody>
          <a:bodyPr/>
          <a:lstStyle/>
          <a:p>
            <a:pPr algn="ctr" eaLnBrk="1" hangingPunct="1">
              <a:lnSpc>
                <a:spcPct val="90000"/>
              </a:lnSpc>
            </a:pPr>
            <a:r>
              <a:rPr lang="en-US" altLang="ru-RU" sz="4800" dirty="0" smtClean="0"/>
              <a:t>PageRank</a:t>
            </a:r>
            <a:endParaRPr lang="ru-RU" altLang="ru-RU" sz="4800" dirty="0" smtClean="0"/>
          </a:p>
        </p:txBody>
      </p:sp>
      <p:sp>
        <p:nvSpPr>
          <p:cNvPr id="21508" name="Rectangle 4"/>
          <p:cNvSpPr>
            <a:spLocks noChangeArrowheads="1"/>
          </p:cNvSpPr>
          <p:nvPr/>
        </p:nvSpPr>
        <p:spPr bwMode="auto">
          <a:xfrm>
            <a:off x="437356" y="4149080"/>
            <a:ext cx="8534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ClrTx/>
              <a:buSzTx/>
              <a:buFontTx/>
              <a:buNone/>
            </a:pPr>
            <a:r>
              <a:rPr lang="en-US" altLang="ru-RU" sz="3600" dirty="0"/>
              <a:t>SEO – Search Engine Optimization</a:t>
            </a:r>
            <a:endParaRPr lang="ru-RU" altLang="ru-RU" sz="4400" dirty="0"/>
          </a:p>
        </p:txBody>
      </p:sp>
      <p:sp>
        <p:nvSpPr>
          <p:cNvPr id="21509" name="Text Box 5"/>
          <p:cNvSpPr txBox="1">
            <a:spLocks noChangeArrowheads="1"/>
          </p:cNvSpPr>
          <p:nvPr/>
        </p:nvSpPr>
        <p:spPr bwMode="auto">
          <a:xfrm>
            <a:off x="665956" y="4758680"/>
            <a:ext cx="8077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ru-RU" altLang="ru-RU" sz="1800" dirty="0">
                <a:latin typeface="Times New Roman" panose="02020603050405020304" pitchFamily="18" charset="0"/>
              </a:rPr>
              <a:t>Поисковая оптимизация направлена на увеличение количества посетителей </a:t>
            </a:r>
            <a:r>
              <a:rPr lang="en-US" altLang="ru-RU" sz="1800" dirty="0">
                <a:latin typeface="Times New Roman" panose="02020603050405020304" pitchFamily="18" charset="0"/>
              </a:rPr>
              <a:t>Web</a:t>
            </a:r>
            <a:r>
              <a:rPr lang="ru-RU" altLang="ru-RU" sz="1800" dirty="0">
                <a:latin typeface="Times New Roman" panose="02020603050405020304" pitchFamily="18" charset="0"/>
              </a:rPr>
              <a:t>-сайта за счёт повышения ранга сайта (без оплаты поисковым компаниям</a:t>
            </a:r>
            <a:r>
              <a:rPr lang="ru-RU" altLang="ru-RU" sz="1800" dirty="0" smtClean="0">
                <a:latin typeface="Times New Roman" panose="02020603050405020304" pitchFamily="18" charset="0"/>
              </a:rPr>
              <a:t>).</a:t>
            </a:r>
          </a:p>
          <a:p>
            <a:pPr>
              <a:spcBef>
                <a:spcPct val="50000"/>
              </a:spcBef>
              <a:buClrTx/>
              <a:buSzTx/>
              <a:buFontTx/>
              <a:buNone/>
            </a:pPr>
            <a:r>
              <a:rPr lang="ru-RU" sz="1600" dirty="0" smtClean="0">
                <a:hlinkClick r:id="rId3"/>
              </a:rPr>
              <a:t>Факторы</a:t>
            </a:r>
            <a:r>
              <a:rPr lang="ru-RU" sz="1600" dirty="0">
                <a:hlinkClick r:id="rId3"/>
              </a:rPr>
              <a:t>, влияющие на поисковый ранг</a:t>
            </a:r>
            <a:endParaRPr lang="ru-RU" altLang="ru-RU" sz="1600" dirty="0">
              <a:latin typeface="Times New Roman" panose="02020603050405020304" pitchFamily="18" charset="0"/>
            </a:endParaRPr>
          </a:p>
        </p:txBody>
      </p:sp>
      <p:sp>
        <p:nvSpPr>
          <p:cNvPr id="6" name="Text Box 6"/>
          <p:cNvSpPr txBox="1">
            <a:spLocks noChangeArrowheads="1"/>
          </p:cNvSpPr>
          <p:nvPr/>
        </p:nvSpPr>
        <p:spPr bwMode="auto">
          <a:xfrm>
            <a:off x="665956" y="1557338"/>
            <a:ext cx="8189913"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100000"/>
              </a:lnSpc>
              <a:spcBef>
                <a:spcPct val="50000"/>
              </a:spcBef>
              <a:buClrTx/>
              <a:buSzTx/>
              <a:buFontTx/>
              <a:buNone/>
            </a:pPr>
            <a:r>
              <a:rPr lang="ru-RU" altLang="ru-RU" sz="1800" dirty="0"/>
              <a:t>– алгоритм  оценки популярности Интернет-страниц.</a:t>
            </a:r>
          </a:p>
          <a:p>
            <a:pPr>
              <a:lnSpc>
                <a:spcPct val="100000"/>
              </a:lnSpc>
              <a:spcBef>
                <a:spcPct val="50000"/>
              </a:spcBef>
              <a:buClrTx/>
              <a:buSzTx/>
              <a:buFontTx/>
              <a:buNone/>
            </a:pPr>
            <a:r>
              <a:rPr lang="ru-RU" altLang="ru-RU" sz="1800" dirty="0"/>
              <a:t> </a:t>
            </a:r>
            <a:endParaRPr lang="en-US" altLang="ru-RU" sz="1800" dirty="0" smtClean="0"/>
          </a:p>
          <a:p>
            <a:pPr>
              <a:lnSpc>
                <a:spcPct val="100000"/>
              </a:lnSpc>
              <a:spcBef>
                <a:spcPct val="50000"/>
              </a:spcBef>
              <a:buClrTx/>
              <a:buSzTx/>
              <a:buFontTx/>
              <a:buNone/>
            </a:pPr>
            <a:r>
              <a:rPr lang="ru-RU" altLang="ru-RU" sz="1800" dirty="0" smtClean="0"/>
              <a:t>Сергей </a:t>
            </a:r>
            <a:r>
              <a:rPr lang="ru-RU" altLang="ru-RU" sz="1800" dirty="0" err="1"/>
              <a:t>Брин</a:t>
            </a:r>
            <a:r>
              <a:rPr lang="ru-RU" altLang="ru-RU" sz="1800" dirty="0"/>
              <a:t> в 1998 году предложил идею: </a:t>
            </a:r>
          </a:p>
          <a:p>
            <a:pPr>
              <a:lnSpc>
                <a:spcPct val="100000"/>
              </a:lnSpc>
              <a:spcBef>
                <a:spcPct val="50000"/>
              </a:spcBef>
              <a:buClrTx/>
              <a:buSzTx/>
              <a:buFontTx/>
              <a:buNone/>
            </a:pPr>
            <a:r>
              <a:rPr lang="ru-RU" altLang="ru-RU" sz="1800" b="1" dirty="0"/>
              <a:t>О</a:t>
            </a:r>
            <a:r>
              <a:rPr lang="ru-RU" altLang="ru-RU" sz="1800" b="1" dirty="0" smtClean="0"/>
              <a:t>пределять </a:t>
            </a:r>
            <a:r>
              <a:rPr lang="ru-RU" altLang="ru-RU" sz="1800" b="1" dirty="0"/>
              <a:t>рейтинг страницы через количество ведущих на неё ссылок и рейтинг ссылающихся страниц.</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4213" y="549275"/>
            <a:ext cx="8077200" cy="838200"/>
          </a:xfrm>
        </p:spPr>
        <p:txBody>
          <a:bodyPr/>
          <a:lstStyle/>
          <a:p>
            <a:pPr eaLnBrk="1" hangingPunct="1">
              <a:lnSpc>
                <a:spcPct val="80000"/>
              </a:lnSpc>
            </a:pPr>
            <a:r>
              <a:rPr lang="ru-RU" altLang="ru-RU" sz="4000" smtClean="0"/>
              <a:t>Примеры профессиональных запросов к ИПС</a:t>
            </a:r>
            <a:endParaRPr lang="ru-RU" altLang="ru-RU" sz="3200" smtClean="0"/>
          </a:p>
        </p:txBody>
      </p:sp>
      <p:sp>
        <p:nvSpPr>
          <p:cNvPr id="25603" name="Text Box 3"/>
          <p:cNvSpPr txBox="1">
            <a:spLocks noChangeArrowheads="1"/>
          </p:cNvSpPr>
          <p:nvPr/>
        </p:nvSpPr>
        <p:spPr bwMode="auto">
          <a:xfrm>
            <a:off x="457200" y="1600200"/>
            <a:ext cx="8458200"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ru-RU" altLang="ru-RU" sz="1800" u="sng">
                <a:latin typeface="Times New Roman" panose="02020603050405020304" pitchFamily="18" charset="0"/>
              </a:rPr>
              <a:t>Запрос к системе "Интегрум" по теме "Услуги связи":</a:t>
            </a:r>
          </a:p>
          <a:p>
            <a:pPr>
              <a:spcBef>
                <a:spcPct val="0"/>
              </a:spcBef>
              <a:buClrTx/>
              <a:buSzTx/>
              <a:buFontTx/>
              <a:buNone/>
            </a:pPr>
            <a:r>
              <a:rPr lang="ru-RU" altLang="ru-RU" sz="1800">
                <a:latin typeface="Times New Roman" panose="02020603050405020304" pitchFamily="18" charset="0"/>
              </a:rPr>
              <a:t> </a:t>
            </a:r>
            <a:endParaRPr lang="ru-RU" altLang="ru-RU" sz="1800" i="1">
              <a:latin typeface="Times New Roman" panose="02020603050405020304" pitchFamily="18" charset="0"/>
            </a:endParaRPr>
          </a:p>
          <a:p>
            <a:pPr>
              <a:spcBef>
                <a:spcPct val="0"/>
              </a:spcBef>
              <a:buClrTx/>
              <a:buSzTx/>
              <a:buFontTx/>
              <a:buNone/>
            </a:pPr>
            <a:r>
              <a:rPr lang="ru-RU" altLang="ru-RU" sz="1800" i="1">
                <a:latin typeface="Times New Roman" panose="02020603050405020304" pitchFamily="18" charset="0"/>
              </a:rPr>
              <a:t>"услуги связи" или "междугородные переговоры" или "телефонные переговоры" или "мобильная связь" или "фиксированная связь" или "сотовая связь" или "сотовый оператор" или "средства связи" или "телефонная связь" или "спутниковая связь" или "космическая связь" или GP</a:t>
            </a:r>
            <a:r>
              <a:rPr lang="en-US" altLang="ru-RU" sz="1800" i="1">
                <a:latin typeface="Times New Roman" panose="02020603050405020304" pitchFamily="18" charset="0"/>
              </a:rPr>
              <a:t>R</a:t>
            </a:r>
            <a:r>
              <a:rPr lang="ru-RU" altLang="ru-RU" sz="1800" i="1">
                <a:latin typeface="Times New Roman" panose="02020603050405020304" pitchFamily="18" charset="0"/>
              </a:rPr>
              <a:t>S или ростелеком или связьинвест или госкомсвязь или госкомтелеком или госсвязьнадзор или телекоммуникации или электросвязь или АТС или ГТС или минсвязи или "министерство связи" или "волоконно-оптическая линия связи" или ВОЛС</a:t>
            </a:r>
            <a:r>
              <a:rPr lang="ru-RU" altLang="ru-RU" sz="1800">
                <a:latin typeface="Times New Roman" panose="02020603050405020304" pitchFamily="18" charset="0"/>
              </a:rPr>
              <a:t> </a:t>
            </a:r>
          </a:p>
          <a:p>
            <a:pPr>
              <a:spcBef>
                <a:spcPct val="0"/>
              </a:spcBef>
              <a:buClrTx/>
              <a:buSzTx/>
              <a:buFontTx/>
              <a:buNone/>
            </a:pPr>
            <a:endParaRPr lang="ru-RU" altLang="ru-RU" sz="1800">
              <a:latin typeface="Times New Roman" panose="02020603050405020304" pitchFamily="18" charset="0"/>
            </a:endParaRPr>
          </a:p>
          <a:p>
            <a:pPr>
              <a:spcBef>
                <a:spcPct val="0"/>
              </a:spcBef>
              <a:buClrTx/>
              <a:buSzTx/>
              <a:buFontTx/>
              <a:buNone/>
            </a:pPr>
            <a:r>
              <a:rPr lang="ru-RU" altLang="ru-RU" sz="1800" u="sng">
                <a:latin typeface="Times New Roman" panose="02020603050405020304" pitchFamily="18" charset="0"/>
              </a:rPr>
              <a:t>Запрос к системе InfoStream по теме "Мобильная связь":</a:t>
            </a:r>
          </a:p>
          <a:p>
            <a:pPr>
              <a:spcBef>
                <a:spcPct val="0"/>
              </a:spcBef>
              <a:buClrTx/>
              <a:buSzTx/>
              <a:buFontTx/>
              <a:buNone/>
            </a:pPr>
            <a:r>
              <a:rPr lang="ru-RU" altLang="ru-RU" sz="1800">
                <a:latin typeface="Times New Roman" panose="02020603050405020304" pitchFamily="18" charset="0"/>
              </a:rPr>
              <a:t> </a:t>
            </a:r>
            <a:endParaRPr lang="ru-RU" altLang="ru-RU" sz="1800" i="1">
              <a:latin typeface="Times New Roman" panose="02020603050405020304" pitchFamily="18" charset="0"/>
            </a:endParaRPr>
          </a:p>
          <a:p>
            <a:pPr>
              <a:spcBef>
                <a:spcPct val="0"/>
              </a:spcBef>
              <a:buClrTx/>
              <a:buSzTx/>
              <a:buFontTx/>
              <a:buNone/>
            </a:pPr>
            <a:r>
              <a:rPr lang="ru-RU" altLang="ru-RU" sz="1800" i="1">
                <a:latin typeface="Times New Roman" panose="02020603050405020304" pitchFamily="18" charset="0"/>
              </a:rPr>
              <a:t>(((мобильн~связ) | (мобiльн~зв'яз) | (сотов~связ) | (стiльник~зв'яз) | (беспроводн~связ) | (бездрот~зв'яз) | (бесперебойн~связ) | (безперебiйн~зв'яз) | j2me]| ems]| 3g]| gprs]| ggsn]| sgsn]| sms]| mms]| ems]| bluetooth]| mms]| tdma]| multipoint]| pcs]| cdma]| ofdm]| vpn]| wap]| umts]| gsm)&amp;((моб~телефон)| (стiльник~телефон)| (сотов~телефон))) ! this.is</a:t>
            </a:r>
            <a:r>
              <a:rPr lang="ru-RU" altLang="ru-RU" sz="1800">
                <a:latin typeface="Times New Roman" panose="02020603050405020304" pitchFamily="18" charset="0"/>
              </a:rPr>
              <a:t> </a:t>
            </a:r>
            <a:endParaRPr lang="en-US" altLang="ru-RU" sz="1800">
              <a:latin typeface="Times New Roman" panose="02020603050405020304" pitchFamily="18" charset="0"/>
            </a:endParaRPr>
          </a:p>
        </p:txBody>
      </p:sp>
      <p:graphicFrame>
        <p:nvGraphicFramePr>
          <p:cNvPr id="25604" name="Object 4"/>
          <p:cNvGraphicFramePr>
            <a:graphicFrameLocks noChangeAspect="1"/>
          </p:cNvGraphicFramePr>
          <p:nvPr/>
        </p:nvGraphicFramePr>
        <p:xfrm>
          <a:off x="0" y="0"/>
          <a:ext cx="914400" cy="180975"/>
        </p:xfrm>
        <a:graphic>
          <a:graphicData uri="http://schemas.openxmlformats.org/presentationml/2006/ole">
            <mc:AlternateContent xmlns:mc="http://schemas.openxmlformats.org/markup-compatibility/2006">
              <mc:Choice xmlns:v="urn:schemas-microsoft-com:vml" Requires="v">
                <p:oleObj spid="_x0000_s25650" name="Equation" r:id="rId4" imgW="438364" imgH="657546" progId="Equation.DSMT4">
                  <p:embed/>
                </p:oleObj>
              </mc:Choice>
              <mc:Fallback>
                <p:oleObj name="Equation" r:id="rId4" imgW="438364" imgH="657546"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8080375" cy="990600"/>
          </a:xfrm>
        </p:spPr>
        <p:txBody>
          <a:bodyPr/>
          <a:lstStyle/>
          <a:p>
            <a:pPr eaLnBrk="1" hangingPunct="1"/>
            <a:r>
              <a:rPr lang="ru-RU" altLang="ru-RU" sz="4000" smtClean="0"/>
              <a:t>Релевантность</a:t>
            </a:r>
            <a:endParaRPr lang="ru-RU" altLang="ru-RU" sz="3200" smtClean="0"/>
          </a:p>
        </p:txBody>
      </p:sp>
      <p:sp>
        <p:nvSpPr>
          <p:cNvPr id="23555" name="Text Box 3"/>
          <p:cNvSpPr txBox="1">
            <a:spLocks noChangeArrowheads="1"/>
          </p:cNvSpPr>
          <p:nvPr/>
        </p:nvSpPr>
        <p:spPr bwMode="auto">
          <a:xfrm>
            <a:off x="457200" y="1317625"/>
            <a:ext cx="822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nSpc>
                <a:spcPct val="80000"/>
              </a:lnSpc>
              <a:spcBef>
                <a:spcPct val="50000"/>
              </a:spcBef>
              <a:buClrTx/>
              <a:buSzTx/>
              <a:buFontTx/>
              <a:buNone/>
            </a:pPr>
            <a:r>
              <a:rPr lang="ru-RU" altLang="ru-RU" sz="2000" b="1">
                <a:latin typeface="Times New Roman" panose="02020603050405020304" pitchFamily="18" charset="0"/>
              </a:rPr>
              <a:t>Релевантность</a:t>
            </a:r>
            <a:r>
              <a:rPr lang="ru-RU" altLang="ru-RU" sz="1800">
                <a:latin typeface="Times New Roman" panose="02020603050405020304" pitchFamily="18" charset="0"/>
              </a:rPr>
              <a:t> – соответствие информации отправленному запросу:</a:t>
            </a:r>
            <a:endParaRPr lang="en-US" altLang="ru-RU" sz="1800">
              <a:latin typeface="Times New Roman" panose="02020603050405020304" pitchFamily="18" charset="0"/>
            </a:endParaRPr>
          </a:p>
        </p:txBody>
      </p:sp>
      <p:graphicFrame>
        <p:nvGraphicFramePr>
          <p:cNvPr id="23556" name="Object 4"/>
          <p:cNvGraphicFramePr>
            <a:graphicFrameLocks noChangeAspect="1"/>
          </p:cNvGraphicFramePr>
          <p:nvPr/>
        </p:nvGraphicFramePr>
        <p:xfrm>
          <a:off x="0" y="0"/>
          <a:ext cx="914400" cy="180975"/>
        </p:xfrm>
        <a:graphic>
          <a:graphicData uri="http://schemas.openxmlformats.org/presentationml/2006/ole">
            <mc:AlternateContent xmlns:mc="http://schemas.openxmlformats.org/markup-compatibility/2006">
              <mc:Choice xmlns:v="urn:schemas-microsoft-com:vml" Requires="v">
                <p:oleObj spid="_x0000_s23651" name="Equation" r:id="rId4" imgW="438364" imgH="657546" progId="Equation.DSMT4">
                  <p:embed/>
                </p:oleObj>
              </mc:Choice>
              <mc:Fallback>
                <p:oleObj name="Equation" r:id="rId4" imgW="438364" imgH="657546"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7" name="Object 6"/>
          <p:cNvGraphicFramePr>
            <a:graphicFrameLocks noChangeAspect="1"/>
          </p:cNvGraphicFramePr>
          <p:nvPr/>
        </p:nvGraphicFramePr>
        <p:xfrm>
          <a:off x="1476375" y="1758950"/>
          <a:ext cx="1371600" cy="661988"/>
        </p:xfrm>
        <a:graphic>
          <a:graphicData uri="http://schemas.openxmlformats.org/presentationml/2006/ole">
            <mc:AlternateContent xmlns:mc="http://schemas.openxmlformats.org/markup-compatibility/2006">
              <mc:Choice xmlns:v="urn:schemas-microsoft-com:vml" Requires="v">
                <p:oleObj spid="_x0000_s23652" name="Equation" r:id="rId6" imgW="736280" imgH="355446" progId="Equation.DSMT4">
                  <p:embed/>
                </p:oleObj>
              </mc:Choice>
              <mc:Fallback>
                <p:oleObj name="Equation" r:id="rId6" imgW="736280" imgH="355446"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6375" y="1758950"/>
                        <a:ext cx="1371600" cy="661988"/>
                      </a:xfrm>
                      <a:prstGeom prst="rect">
                        <a:avLst/>
                      </a:prstGeom>
                      <a:solidFill>
                        <a:srgbClr val="0099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3558" name="Picture 7" descr="stream_sheme_4_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a:xfrm>
            <a:off x="3891830" y="1938337"/>
            <a:ext cx="5067300" cy="442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8"/>
          <p:cNvSpPr txBox="1">
            <a:spLocks noChangeArrowheads="1"/>
          </p:cNvSpPr>
          <p:nvPr/>
        </p:nvSpPr>
        <p:spPr bwMode="auto">
          <a:xfrm>
            <a:off x="468313" y="2420938"/>
            <a:ext cx="367188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ru-RU" altLang="ru-RU" sz="1800">
                <a:latin typeface="Times New Roman" panose="02020603050405020304" pitchFamily="18" charset="0"/>
              </a:rPr>
              <a:t>где</a:t>
            </a:r>
            <a:r>
              <a:rPr lang="ru-RU" altLang="ru-RU" sz="1800" i="1">
                <a:latin typeface="Times New Roman" panose="02020603050405020304" pitchFamily="18" charset="0"/>
              </a:rPr>
              <a:t> N</a:t>
            </a:r>
            <a:r>
              <a:rPr lang="ru-RU" altLang="ru-RU" sz="1800">
                <a:latin typeface="Times New Roman" panose="02020603050405020304" pitchFamily="18" charset="0"/>
              </a:rPr>
              <a:t>1</a:t>
            </a:r>
            <a:r>
              <a:rPr lang="ru-RU" altLang="ru-RU" sz="1800" i="1">
                <a:latin typeface="Times New Roman" panose="02020603050405020304" pitchFamily="18" charset="0"/>
              </a:rPr>
              <a:t> – </a:t>
            </a:r>
            <a:r>
              <a:rPr lang="ru-RU" altLang="ru-RU" sz="1800">
                <a:latin typeface="Times New Roman" panose="02020603050405020304" pitchFamily="18" charset="0"/>
              </a:rPr>
              <a:t>количество документов, по </a:t>
            </a:r>
            <a:r>
              <a:rPr lang="ru-RU" altLang="ru-RU" sz="1800" b="1" i="1">
                <a:solidFill>
                  <a:srgbClr val="CC0000"/>
                </a:solidFill>
                <a:latin typeface="Times New Roman" panose="02020603050405020304" pitchFamily="18" charset="0"/>
              </a:rPr>
              <a:t>сути соответствующих запросу</a:t>
            </a:r>
            <a:r>
              <a:rPr lang="ru-RU" altLang="ru-RU" sz="1800">
                <a:latin typeface="Times New Roman" panose="02020603050405020304" pitchFamily="18" charset="0"/>
              </a:rPr>
              <a:t>, </a:t>
            </a:r>
            <a:r>
              <a:rPr lang="ru-RU" altLang="ru-RU" sz="1800" i="1">
                <a:latin typeface="Times New Roman" panose="02020603050405020304" pitchFamily="18" charset="0"/>
              </a:rPr>
              <a:t>N – </a:t>
            </a:r>
            <a:r>
              <a:rPr lang="ru-RU" altLang="ru-RU" sz="1800">
                <a:latin typeface="Times New Roman" panose="02020603050405020304" pitchFamily="18" charset="0"/>
              </a:rPr>
              <a:t>всего полученных документов. </a:t>
            </a:r>
          </a:p>
        </p:txBody>
      </p:sp>
      <p:sp>
        <p:nvSpPr>
          <p:cNvPr id="23560" name="Text Box 9"/>
          <p:cNvSpPr txBox="1">
            <a:spLocks noChangeArrowheads="1"/>
          </p:cNvSpPr>
          <p:nvPr/>
        </p:nvSpPr>
        <p:spPr bwMode="auto">
          <a:xfrm>
            <a:off x="468313" y="4149725"/>
            <a:ext cx="3887787"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nSpc>
                <a:spcPct val="80000"/>
              </a:lnSpc>
              <a:spcBef>
                <a:spcPct val="50000"/>
              </a:spcBef>
              <a:buClrTx/>
              <a:buSzTx/>
              <a:buFontTx/>
              <a:buNone/>
            </a:pPr>
            <a:r>
              <a:rPr lang="ru-RU" altLang="ru-RU" sz="2000" b="1">
                <a:latin typeface="Times New Roman" panose="02020603050405020304" pitchFamily="18" charset="0"/>
              </a:rPr>
              <a:t>Пертинентность</a:t>
            </a:r>
            <a:r>
              <a:rPr lang="ru-RU" altLang="ru-RU" sz="1800">
                <a:latin typeface="Times New Roman" panose="02020603050405020304" pitchFamily="18" charset="0"/>
              </a:rPr>
              <a:t> – соотношение объема </a:t>
            </a:r>
            <a:r>
              <a:rPr lang="ru-RU" altLang="ru-RU" sz="1800" b="1" i="1">
                <a:solidFill>
                  <a:srgbClr val="CC0000"/>
                </a:solidFill>
                <a:latin typeface="Times New Roman" panose="02020603050405020304" pitchFamily="18" charset="0"/>
              </a:rPr>
              <a:t>полезной для пользователя</a:t>
            </a:r>
            <a:r>
              <a:rPr lang="ru-RU" altLang="ru-RU" sz="1800">
                <a:latin typeface="Times New Roman" panose="02020603050405020304" pitchFamily="18" charset="0"/>
              </a:rPr>
              <a:t> информации к общему объему полученной информации (имеет решающее значение)</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611560" y="1844824"/>
            <a:ext cx="6851743" cy="4740199"/>
          </a:xfrm>
          <a:prstGeom prst="rect">
            <a:avLst/>
          </a:prstGeom>
        </p:spPr>
      </p:pic>
      <p:sp>
        <p:nvSpPr>
          <p:cNvPr id="27650" name="Rectangle 2"/>
          <p:cNvSpPr>
            <a:spLocks noGrp="1" noChangeArrowheads="1"/>
          </p:cNvSpPr>
          <p:nvPr>
            <p:ph type="title"/>
          </p:nvPr>
        </p:nvSpPr>
        <p:spPr>
          <a:xfrm>
            <a:off x="457200" y="457200"/>
            <a:ext cx="7210425" cy="884238"/>
          </a:xfrm>
        </p:spPr>
        <p:txBody>
          <a:bodyPr/>
          <a:lstStyle/>
          <a:p>
            <a:pPr eaLnBrk="1" hangingPunct="1">
              <a:lnSpc>
                <a:spcPct val="90000"/>
              </a:lnSpc>
            </a:pPr>
            <a:r>
              <a:rPr lang="ru-RU" altLang="ru-RU" smtClean="0"/>
              <a:t>Подготовка </a:t>
            </a:r>
            <a:r>
              <a:rPr lang="en-US" altLang="ru-RU" smtClean="0"/>
              <a:t>Web</a:t>
            </a:r>
            <a:r>
              <a:rPr lang="ru-RU" altLang="ru-RU" smtClean="0"/>
              <a:t>-страниц</a:t>
            </a:r>
            <a:endParaRPr lang="ru-RU" altLang="ru-RU" sz="3200" smtClean="0"/>
          </a:p>
        </p:txBody>
      </p:sp>
      <p:sp>
        <p:nvSpPr>
          <p:cNvPr id="27652" name="Text Box 4"/>
          <p:cNvSpPr txBox="1">
            <a:spLocks noChangeArrowheads="1"/>
          </p:cNvSpPr>
          <p:nvPr/>
        </p:nvSpPr>
        <p:spPr bwMode="auto">
          <a:xfrm>
            <a:off x="6239340" y="3210730"/>
            <a:ext cx="2447925" cy="385762"/>
          </a:xfrm>
          <a:prstGeom prst="rect">
            <a:avLst/>
          </a:prstGeom>
          <a:solidFill>
            <a:schemeClr val="bg1"/>
          </a:solidFill>
          <a:ln w="1905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ru-RU" altLang="ru-RU" sz="1800" dirty="0"/>
              <a:t>Файл </a:t>
            </a:r>
            <a:r>
              <a:rPr lang="en-US" altLang="ru-RU" sz="1800" b="1" dirty="0">
                <a:hlinkClick r:id="rId3" action="ppaction://hlinkfile"/>
              </a:rPr>
              <a:t>test.htm</a:t>
            </a:r>
            <a:r>
              <a:rPr lang="en-US" altLang="ru-RU" sz="1800" b="1" dirty="0"/>
              <a:t> </a:t>
            </a:r>
            <a:endParaRPr lang="ru-RU" altLang="ru-RU" sz="1800" b="1" dirty="0"/>
          </a:p>
        </p:txBody>
      </p:sp>
      <p:pic>
        <p:nvPicPr>
          <p:cNvPr id="2765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3770221"/>
            <a:ext cx="2627784" cy="30877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11560" y="1229004"/>
            <a:ext cx="4330032" cy="369332"/>
          </a:xfrm>
          <a:prstGeom prst="rect">
            <a:avLst/>
          </a:prstGeom>
        </p:spPr>
        <p:txBody>
          <a:bodyPr wrap="none">
            <a:spAutoFit/>
          </a:bodyPr>
          <a:lstStyle/>
          <a:p>
            <a:r>
              <a:rPr lang="en-US" dirty="0" smtClean="0">
                <a:hlinkClick r:id="rId5"/>
              </a:rPr>
              <a:t>Google </a:t>
            </a:r>
            <a:r>
              <a:rPr lang="ru-RU" dirty="0" smtClean="0">
                <a:hlinkClick r:id="rId5"/>
              </a:rPr>
              <a:t>сайты - </a:t>
            </a:r>
            <a:r>
              <a:rPr lang="en-US" dirty="0" smtClean="0">
                <a:hlinkClick r:id="rId5"/>
              </a:rPr>
              <a:t>https</a:t>
            </a:r>
            <a:r>
              <a:rPr lang="en-US" dirty="0">
                <a:hlinkClick r:id="rId5"/>
              </a:rPr>
              <a:t>://sites.google.com/</a:t>
            </a:r>
            <a:endParaRPr lang="ru-RU" dirty="0"/>
          </a:p>
        </p:txBody>
      </p:sp>
      <p:sp>
        <p:nvSpPr>
          <p:cNvPr id="7" name="Text Box 11"/>
          <p:cNvSpPr txBox="1">
            <a:spLocks noChangeArrowheads="1"/>
          </p:cNvSpPr>
          <p:nvPr/>
        </p:nvSpPr>
        <p:spPr bwMode="auto">
          <a:xfrm>
            <a:off x="4225746" y="1610986"/>
            <a:ext cx="4932362" cy="840230"/>
          </a:xfrm>
          <a:prstGeom prst="rect">
            <a:avLst/>
          </a:prstGeom>
          <a:solidFill>
            <a:schemeClr val="bg1"/>
          </a:solidFill>
          <a:ln w="57150">
            <a:solidFill>
              <a:srgbClr val="00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50000"/>
              </a:spcBef>
              <a:buClrTx/>
              <a:buSzTx/>
              <a:buFontTx/>
              <a:buNone/>
            </a:pPr>
            <a:r>
              <a:rPr lang="en-US" altLang="ru-RU" sz="1800" b="1" dirty="0"/>
              <a:t>Microsoft Office SharePoint </a:t>
            </a:r>
            <a:r>
              <a:rPr lang="en-US" altLang="ru-RU" sz="1800" b="1" dirty="0" smtClean="0"/>
              <a:t>Designer,</a:t>
            </a:r>
            <a:endParaRPr lang="en-US" altLang="ru-RU" sz="1800" b="1" dirty="0"/>
          </a:p>
          <a:p>
            <a:pPr eaLnBrk="1" hangingPunct="1">
              <a:lnSpc>
                <a:spcPct val="40000"/>
              </a:lnSpc>
              <a:spcBef>
                <a:spcPct val="50000"/>
              </a:spcBef>
              <a:buClrTx/>
              <a:buSzTx/>
              <a:buFontTx/>
              <a:buNone/>
            </a:pPr>
            <a:r>
              <a:rPr lang="en-US" altLang="ru-RU" sz="1800" b="1" dirty="0"/>
              <a:t>Microsoft </a:t>
            </a:r>
            <a:r>
              <a:rPr lang="en-US" altLang="ru-RU" sz="1800" b="1" dirty="0" err="1"/>
              <a:t>WebMatrix</a:t>
            </a:r>
            <a:r>
              <a:rPr lang="en-US" altLang="ru-RU" sz="1800" b="1" dirty="0"/>
              <a:t>,</a:t>
            </a:r>
          </a:p>
          <a:p>
            <a:pPr eaLnBrk="1" hangingPunct="1">
              <a:lnSpc>
                <a:spcPct val="40000"/>
              </a:lnSpc>
              <a:spcBef>
                <a:spcPct val="50000"/>
              </a:spcBef>
              <a:buClrTx/>
              <a:buSzTx/>
              <a:buFontTx/>
              <a:buNone/>
            </a:pPr>
            <a:r>
              <a:rPr lang="en-US" altLang="ru-RU" sz="1800" b="1" dirty="0"/>
              <a:t>Microsoft Expression Web Designer.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1581150"/>
            <a:ext cx="9036050"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Rectangle 2"/>
          <p:cNvSpPr>
            <a:spLocks noGrp="1" noChangeArrowheads="1"/>
          </p:cNvSpPr>
          <p:nvPr>
            <p:ph type="title"/>
          </p:nvPr>
        </p:nvSpPr>
        <p:spPr>
          <a:xfrm>
            <a:off x="457200" y="528638"/>
            <a:ext cx="7210425" cy="955675"/>
          </a:xfrm>
        </p:spPr>
        <p:txBody>
          <a:bodyPr/>
          <a:lstStyle/>
          <a:p>
            <a:pPr eaLnBrk="1" hangingPunct="1">
              <a:lnSpc>
                <a:spcPct val="90000"/>
              </a:lnSpc>
            </a:pPr>
            <a:r>
              <a:rPr lang="ru-RU" altLang="ru-RU" smtClean="0"/>
              <a:t>Исходный код страницы</a:t>
            </a:r>
            <a:endParaRPr lang="ru-RU" altLang="ru-RU" sz="3200" smtClean="0"/>
          </a:p>
        </p:txBody>
      </p:sp>
      <p:sp>
        <p:nvSpPr>
          <p:cNvPr id="28676" name="AutoShape 13"/>
          <p:cNvSpPr>
            <a:spLocks noChangeArrowheads="1"/>
          </p:cNvSpPr>
          <p:nvPr/>
        </p:nvSpPr>
        <p:spPr bwMode="auto">
          <a:xfrm>
            <a:off x="1619250" y="2420938"/>
            <a:ext cx="1582738" cy="358775"/>
          </a:xfrm>
          <a:prstGeom prst="wedgeRectCallout">
            <a:avLst>
              <a:gd name="adj1" fmla="val -75176"/>
              <a:gd name="adj2" fmla="val 6504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200"/>
              <a:t>Внутренние стили</a:t>
            </a:r>
          </a:p>
        </p:txBody>
      </p:sp>
      <p:sp>
        <p:nvSpPr>
          <p:cNvPr id="28677" name="AutoShape 15"/>
          <p:cNvSpPr>
            <a:spLocks noChangeArrowheads="1"/>
          </p:cNvSpPr>
          <p:nvPr/>
        </p:nvSpPr>
        <p:spPr bwMode="auto">
          <a:xfrm>
            <a:off x="3276600" y="3573463"/>
            <a:ext cx="1582738" cy="358775"/>
          </a:xfrm>
          <a:prstGeom prst="wedgeRectCallout">
            <a:avLst>
              <a:gd name="adj1" fmla="val -140773"/>
              <a:gd name="adj2" fmla="val -8097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200"/>
              <a:t>Внутренние стили</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02173" y="404664"/>
            <a:ext cx="7208456" cy="6081067"/>
          </a:xfrm>
          <a:prstGeom prst="rect">
            <a:avLst/>
          </a:prstGeom>
        </p:spPr>
      </p:pic>
      <p:sp>
        <p:nvSpPr>
          <p:cNvPr id="29701" name="AutoShape 8"/>
          <p:cNvSpPr>
            <a:spLocks noChangeArrowheads="1"/>
          </p:cNvSpPr>
          <p:nvPr/>
        </p:nvSpPr>
        <p:spPr bwMode="auto">
          <a:xfrm>
            <a:off x="5786904" y="1916225"/>
            <a:ext cx="1809432" cy="720687"/>
          </a:xfrm>
          <a:prstGeom prst="wedgeRectCallout">
            <a:avLst>
              <a:gd name="adj1" fmla="val -69657"/>
              <a:gd name="adj2" fmla="val -31417"/>
            </a:avLst>
          </a:prstGeom>
          <a:solidFill>
            <a:schemeClr val="accent5"/>
          </a:solidFill>
          <a:ln w="9525">
            <a:solidFill>
              <a:schemeClr val="tx1"/>
            </a:solidFill>
            <a:miter lim="800000"/>
            <a:headEnd/>
            <a:tailEnd/>
          </a:ln>
          <a:effectLs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400" dirty="0"/>
              <a:t>Таблица глобальных стилей </a:t>
            </a:r>
            <a:r>
              <a:rPr lang="ru-RU" altLang="ru-RU" sz="1400" dirty="0" smtClean="0"/>
              <a:t>(</a:t>
            </a:r>
            <a:r>
              <a:rPr lang="en-US" altLang="ru-RU" sz="1400" dirty="0" smtClean="0"/>
              <a:t>class</a:t>
            </a:r>
            <a:r>
              <a:rPr lang="ru-RU" altLang="ru-RU" sz="1400" dirty="0" smtClean="0"/>
              <a:t>)</a:t>
            </a:r>
            <a:endParaRPr lang="ru-RU" altLang="ru-RU" sz="1400" dirty="0"/>
          </a:p>
        </p:txBody>
      </p:sp>
      <p:sp>
        <p:nvSpPr>
          <p:cNvPr id="29702" name="Rectangle 10"/>
          <p:cNvSpPr>
            <a:spLocks noChangeArrowheads="1"/>
          </p:cNvSpPr>
          <p:nvPr/>
        </p:nvSpPr>
        <p:spPr bwMode="auto">
          <a:xfrm>
            <a:off x="611560" y="1340769"/>
            <a:ext cx="4824536" cy="1800200"/>
          </a:xfrm>
          <a:prstGeom prst="rect">
            <a:avLst/>
          </a:prstGeom>
          <a:noFill/>
          <a:ln w="1905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
        <p:nvSpPr>
          <p:cNvPr id="9" name="Oval 8"/>
          <p:cNvSpPr>
            <a:spLocks noChangeArrowheads="1"/>
          </p:cNvSpPr>
          <p:nvPr/>
        </p:nvSpPr>
        <p:spPr bwMode="auto">
          <a:xfrm>
            <a:off x="1115616" y="3284984"/>
            <a:ext cx="1152128" cy="449138"/>
          </a:xfrm>
          <a:prstGeom prst="ellipse">
            <a:avLst/>
          </a:prstGeom>
          <a:noFill/>
          <a:ln w="190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solidFill>
                <a:srgbClr val="CC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52388"/>
            <a:ext cx="9036050" cy="676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Oval 8"/>
          <p:cNvSpPr>
            <a:spLocks noChangeArrowheads="1"/>
          </p:cNvSpPr>
          <p:nvPr/>
        </p:nvSpPr>
        <p:spPr bwMode="auto">
          <a:xfrm>
            <a:off x="2382838" y="1196975"/>
            <a:ext cx="936625" cy="288925"/>
          </a:xfrm>
          <a:prstGeom prst="ellipse">
            <a:avLst/>
          </a:prstGeom>
          <a:noFill/>
          <a:ln w="190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
        <p:nvSpPr>
          <p:cNvPr id="30724" name="Oval 9"/>
          <p:cNvSpPr>
            <a:spLocks noChangeArrowheads="1"/>
          </p:cNvSpPr>
          <p:nvPr/>
        </p:nvSpPr>
        <p:spPr bwMode="auto">
          <a:xfrm>
            <a:off x="2392363" y="1441450"/>
            <a:ext cx="936625" cy="288925"/>
          </a:xfrm>
          <a:prstGeom prst="ellipse">
            <a:avLst/>
          </a:prstGeom>
          <a:noFill/>
          <a:ln w="190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34925"/>
            <a:ext cx="9036050" cy="677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Oval 4"/>
          <p:cNvSpPr>
            <a:spLocks noChangeArrowheads="1"/>
          </p:cNvSpPr>
          <p:nvPr/>
        </p:nvSpPr>
        <p:spPr bwMode="auto">
          <a:xfrm>
            <a:off x="2627313" y="260350"/>
            <a:ext cx="649287" cy="288925"/>
          </a:xfrm>
          <a:prstGeom prst="ellipse">
            <a:avLst/>
          </a:prstGeom>
          <a:noFill/>
          <a:ln w="190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
        <p:nvSpPr>
          <p:cNvPr id="31748" name="Oval 5"/>
          <p:cNvSpPr>
            <a:spLocks noChangeArrowheads="1"/>
          </p:cNvSpPr>
          <p:nvPr/>
        </p:nvSpPr>
        <p:spPr bwMode="auto">
          <a:xfrm>
            <a:off x="2297113" y="927100"/>
            <a:ext cx="649287" cy="288925"/>
          </a:xfrm>
          <a:prstGeom prst="ellipse">
            <a:avLst/>
          </a:prstGeom>
          <a:noFill/>
          <a:ln w="190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
        <p:nvSpPr>
          <p:cNvPr id="31749" name="Oval 6"/>
          <p:cNvSpPr>
            <a:spLocks noChangeArrowheads="1"/>
          </p:cNvSpPr>
          <p:nvPr/>
        </p:nvSpPr>
        <p:spPr bwMode="auto">
          <a:xfrm>
            <a:off x="2278063" y="4479925"/>
            <a:ext cx="649287" cy="288925"/>
          </a:xfrm>
          <a:prstGeom prst="ellipse">
            <a:avLst/>
          </a:prstGeom>
          <a:noFill/>
          <a:ln w="190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
        <p:nvSpPr>
          <p:cNvPr id="31750" name="Oval 7"/>
          <p:cNvSpPr>
            <a:spLocks noChangeArrowheads="1"/>
          </p:cNvSpPr>
          <p:nvPr/>
        </p:nvSpPr>
        <p:spPr bwMode="auto">
          <a:xfrm>
            <a:off x="2124075" y="1557338"/>
            <a:ext cx="649288" cy="288925"/>
          </a:xfrm>
          <a:prstGeom prst="ellipse">
            <a:avLst/>
          </a:prstGeom>
          <a:noFill/>
          <a:ln w="190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0"/>
            <a:ext cx="9036050" cy="675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Oval 5"/>
          <p:cNvSpPr>
            <a:spLocks noChangeArrowheads="1"/>
          </p:cNvSpPr>
          <p:nvPr/>
        </p:nvSpPr>
        <p:spPr bwMode="auto">
          <a:xfrm>
            <a:off x="2124075" y="1341438"/>
            <a:ext cx="649288" cy="288925"/>
          </a:xfrm>
          <a:prstGeom prst="ellipse">
            <a:avLst/>
          </a:prstGeom>
          <a:noFill/>
          <a:ln w="190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
        <p:nvSpPr>
          <p:cNvPr id="32772" name="Oval 6"/>
          <p:cNvSpPr>
            <a:spLocks noChangeArrowheads="1"/>
          </p:cNvSpPr>
          <p:nvPr/>
        </p:nvSpPr>
        <p:spPr bwMode="auto">
          <a:xfrm>
            <a:off x="4211638" y="333375"/>
            <a:ext cx="649287" cy="288925"/>
          </a:xfrm>
          <a:prstGeom prst="ellipse">
            <a:avLst/>
          </a:prstGeom>
          <a:noFill/>
          <a:ln w="190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
        <p:nvSpPr>
          <p:cNvPr id="32773" name="Oval 7"/>
          <p:cNvSpPr>
            <a:spLocks noChangeArrowheads="1"/>
          </p:cNvSpPr>
          <p:nvPr/>
        </p:nvSpPr>
        <p:spPr bwMode="auto">
          <a:xfrm>
            <a:off x="1908175" y="3500438"/>
            <a:ext cx="649288" cy="288925"/>
          </a:xfrm>
          <a:prstGeom prst="ellipse">
            <a:avLst/>
          </a:prstGeom>
          <a:noFill/>
          <a:ln w="190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
        <p:nvSpPr>
          <p:cNvPr id="32774" name="Oval 8"/>
          <p:cNvSpPr>
            <a:spLocks noChangeArrowheads="1"/>
          </p:cNvSpPr>
          <p:nvPr/>
        </p:nvSpPr>
        <p:spPr bwMode="auto">
          <a:xfrm>
            <a:off x="827088" y="4581525"/>
            <a:ext cx="649287" cy="288925"/>
          </a:xfrm>
          <a:prstGeom prst="ellipse">
            <a:avLst/>
          </a:prstGeom>
          <a:noFill/>
          <a:ln w="190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
        <p:nvSpPr>
          <p:cNvPr id="32775" name="Line 9"/>
          <p:cNvSpPr>
            <a:spLocks noChangeShapeType="1"/>
          </p:cNvSpPr>
          <p:nvPr/>
        </p:nvSpPr>
        <p:spPr bwMode="auto">
          <a:xfrm flipH="1" flipV="1">
            <a:off x="7308850" y="4365625"/>
            <a:ext cx="503238" cy="935038"/>
          </a:xfrm>
          <a:prstGeom prst="line">
            <a:avLst/>
          </a:prstGeom>
          <a:noFill/>
          <a:ln w="28575">
            <a:solidFill>
              <a:srgbClr val="FF0066"/>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76" name="Text Box 10"/>
          <p:cNvSpPr txBox="1">
            <a:spLocks noChangeArrowheads="1"/>
          </p:cNvSpPr>
          <p:nvPr/>
        </p:nvSpPr>
        <p:spPr bwMode="auto">
          <a:xfrm>
            <a:off x="6227763" y="4724400"/>
            <a:ext cx="1370012" cy="284163"/>
          </a:xfrm>
          <a:prstGeom prst="rect">
            <a:avLst/>
          </a:prstGeom>
          <a:solidFill>
            <a:srgbClr val="EAEAEA"/>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ru-RU" altLang="ru-RU" sz="1200"/>
              <a:t>Изменить стиль</a:t>
            </a:r>
          </a:p>
        </p:txBody>
      </p:sp>
      <p:pic>
        <p:nvPicPr>
          <p:cNvPr id="3277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5" y="5373688"/>
            <a:ext cx="2476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8" name="Line 11"/>
          <p:cNvSpPr>
            <a:spLocks noChangeShapeType="1"/>
          </p:cNvSpPr>
          <p:nvPr/>
        </p:nvSpPr>
        <p:spPr bwMode="auto">
          <a:xfrm flipV="1">
            <a:off x="1619250" y="4581525"/>
            <a:ext cx="2016125" cy="863600"/>
          </a:xfrm>
          <a:prstGeom prst="line">
            <a:avLst/>
          </a:prstGeom>
          <a:noFill/>
          <a:ln w="28575">
            <a:solidFill>
              <a:srgbClr val="FF0066"/>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pic>
        <p:nvPicPr>
          <p:cNvPr id="3277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50" y="2565400"/>
            <a:ext cx="3867150" cy="152400"/>
          </a:xfrm>
          <a:prstGeom prst="rect">
            <a:avLst/>
          </a:prstGeom>
          <a:noFill/>
          <a:ln w="19050">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80" name="AutoShape 14"/>
          <p:cNvSpPr>
            <a:spLocks noChangeArrowheads="1"/>
          </p:cNvSpPr>
          <p:nvPr/>
        </p:nvSpPr>
        <p:spPr bwMode="auto">
          <a:xfrm>
            <a:off x="611188" y="1268413"/>
            <a:ext cx="1582737" cy="1081087"/>
          </a:xfrm>
          <a:prstGeom prst="wedgeRectCallout">
            <a:avLst>
              <a:gd name="adj1" fmla="val 20611"/>
              <a:gd name="adj2" fmla="val 689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ru-RU" altLang="ru-RU" sz="1200"/>
              <a:t>Стили можно вынести в отдельный файл для всех страниц (в заголовке)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052513"/>
            <a:ext cx="3533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3"/>
          <p:cNvSpPr>
            <a:spLocks noGrp="1" noChangeArrowheads="1"/>
          </p:cNvSpPr>
          <p:nvPr>
            <p:ph type="title" sz="quarter"/>
          </p:nvPr>
        </p:nvSpPr>
        <p:spPr>
          <a:xfrm>
            <a:off x="457200" y="457200"/>
            <a:ext cx="8507413" cy="450850"/>
          </a:xfrm>
        </p:spPr>
        <p:txBody>
          <a:bodyPr/>
          <a:lstStyle/>
          <a:p>
            <a:pPr eaLnBrk="1" hangingPunct="1"/>
            <a:r>
              <a:rPr lang="ru-RU" altLang="ru-RU" sz="2800" b="1" dirty="0" smtClean="0"/>
              <a:t>Свойства браузера </a:t>
            </a:r>
            <a:r>
              <a:rPr lang="en-US" altLang="ru-RU" sz="2800" b="1" dirty="0" smtClean="0">
                <a:solidFill>
                  <a:srgbClr val="FF0066"/>
                </a:solidFill>
              </a:rPr>
              <a:t>Internet Explorer</a:t>
            </a:r>
            <a:endParaRPr lang="ru-RU" altLang="ru-RU" sz="2800" b="1" dirty="0" smtClean="0">
              <a:solidFill>
                <a:srgbClr val="FF0066"/>
              </a:solidFill>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196975"/>
            <a:ext cx="3933825"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Line 5"/>
          <p:cNvSpPr>
            <a:spLocks noChangeShapeType="1"/>
          </p:cNvSpPr>
          <p:nvPr/>
        </p:nvSpPr>
        <p:spPr bwMode="auto">
          <a:xfrm flipV="1">
            <a:off x="3995738" y="3141663"/>
            <a:ext cx="647700" cy="719137"/>
          </a:xfrm>
          <a:prstGeom prst="line">
            <a:avLst/>
          </a:prstGeom>
          <a:noFill/>
          <a:ln w="28575">
            <a:solidFill>
              <a:srgbClr val="FF0066"/>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44450"/>
            <a:ext cx="8964613" cy="676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Oval 5"/>
          <p:cNvSpPr>
            <a:spLocks noChangeArrowheads="1"/>
          </p:cNvSpPr>
          <p:nvPr/>
        </p:nvSpPr>
        <p:spPr bwMode="auto">
          <a:xfrm>
            <a:off x="2268538" y="6346825"/>
            <a:ext cx="1295400" cy="288925"/>
          </a:xfrm>
          <a:prstGeom prst="ellipse">
            <a:avLst/>
          </a:prstGeom>
          <a:noFill/>
          <a:ln w="190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
        <p:nvSpPr>
          <p:cNvPr id="33796" name="Oval 6"/>
          <p:cNvSpPr>
            <a:spLocks noChangeArrowheads="1"/>
          </p:cNvSpPr>
          <p:nvPr/>
        </p:nvSpPr>
        <p:spPr bwMode="auto">
          <a:xfrm>
            <a:off x="1908175" y="730250"/>
            <a:ext cx="792163" cy="288925"/>
          </a:xfrm>
          <a:prstGeom prst="ellipse">
            <a:avLst/>
          </a:prstGeom>
          <a:noFill/>
          <a:ln w="190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
        <p:nvSpPr>
          <p:cNvPr id="33797" name="Oval 7"/>
          <p:cNvSpPr>
            <a:spLocks noChangeArrowheads="1"/>
          </p:cNvSpPr>
          <p:nvPr/>
        </p:nvSpPr>
        <p:spPr bwMode="auto">
          <a:xfrm>
            <a:off x="4787900" y="908050"/>
            <a:ext cx="1800225" cy="288925"/>
          </a:xfrm>
          <a:prstGeom prst="ellipse">
            <a:avLst/>
          </a:prstGeom>
          <a:noFill/>
          <a:ln w="190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
        <p:nvSpPr>
          <p:cNvPr id="33798" name="Oval 8"/>
          <p:cNvSpPr>
            <a:spLocks noChangeArrowheads="1"/>
          </p:cNvSpPr>
          <p:nvPr/>
        </p:nvSpPr>
        <p:spPr bwMode="auto">
          <a:xfrm>
            <a:off x="5235575" y="3025775"/>
            <a:ext cx="431800" cy="288925"/>
          </a:xfrm>
          <a:prstGeom prst="ellipse">
            <a:avLst/>
          </a:prstGeom>
          <a:noFill/>
          <a:ln w="190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
        <p:nvSpPr>
          <p:cNvPr id="33799" name="Oval 9"/>
          <p:cNvSpPr>
            <a:spLocks noChangeArrowheads="1"/>
          </p:cNvSpPr>
          <p:nvPr/>
        </p:nvSpPr>
        <p:spPr bwMode="auto">
          <a:xfrm>
            <a:off x="6732588" y="6040438"/>
            <a:ext cx="1584325" cy="360362"/>
          </a:xfrm>
          <a:prstGeom prst="ellipse">
            <a:avLst/>
          </a:prstGeom>
          <a:noFill/>
          <a:ln w="190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393382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15888"/>
            <a:ext cx="3933825"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3352800"/>
            <a:ext cx="397192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Line 13"/>
          <p:cNvSpPr>
            <a:spLocks noChangeShapeType="1"/>
          </p:cNvSpPr>
          <p:nvPr/>
        </p:nvSpPr>
        <p:spPr bwMode="auto">
          <a:xfrm flipH="1">
            <a:off x="6011863" y="4149725"/>
            <a:ext cx="647700" cy="142875"/>
          </a:xfrm>
          <a:prstGeom prst="line">
            <a:avLst/>
          </a:prstGeom>
          <a:noFill/>
          <a:ln w="28575">
            <a:solidFill>
              <a:srgbClr val="FF0066"/>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395288" y="701675"/>
            <a:ext cx="8229600" cy="1433513"/>
          </a:xfrm>
          <a:noFill/>
        </p:spPr>
        <p:txBody>
          <a:bodyPr>
            <a:spAutoFit/>
          </a:bodyPr>
          <a:lstStyle/>
          <a:p>
            <a:pPr eaLnBrk="1" hangingPunct="1"/>
            <a:r>
              <a:rPr lang="ru-RU" altLang="ru-RU" sz="2400" dirty="0" smtClean="0">
                <a:solidFill>
                  <a:srgbClr val="FF0066"/>
                </a:solidFill>
              </a:rPr>
              <a:t>Индексированные </a:t>
            </a:r>
            <a:r>
              <a:rPr lang="ru-RU" altLang="ru-RU" sz="2400" b="1" dirty="0" smtClean="0">
                <a:solidFill>
                  <a:srgbClr val="FF0066"/>
                </a:solidFill>
              </a:rPr>
              <a:t>каталоги</a:t>
            </a:r>
            <a:r>
              <a:rPr lang="en-US" altLang="ru-RU" sz="2400" dirty="0" smtClean="0">
                <a:solidFill>
                  <a:srgbClr val="FF0066"/>
                </a:solidFill>
              </a:rPr>
              <a:t>:</a:t>
            </a:r>
            <a:r>
              <a:rPr lang="ru-RU" altLang="ru-RU" sz="2800" dirty="0" smtClean="0">
                <a:solidFill>
                  <a:srgbClr val="FF0066"/>
                </a:solidFill>
              </a:rPr>
              <a:t/>
            </a:r>
            <a:br>
              <a:rPr lang="ru-RU" altLang="ru-RU" sz="2800" dirty="0" smtClean="0">
                <a:solidFill>
                  <a:srgbClr val="FF0066"/>
                </a:solidFill>
              </a:rPr>
            </a:br>
            <a:r>
              <a:rPr lang="ru-RU" altLang="ru-RU" sz="2000" b="1" i="1" dirty="0" smtClean="0">
                <a:solidFill>
                  <a:schemeClr val="hlink"/>
                </a:solidFill>
              </a:rPr>
              <a:t>классификаторы</a:t>
            </a:r>
            <a:r>
              <a:rPr lang="ru-RU" altLang="ru-RU" sz="2000" dirty="0" smtClean="0"/>
              <a:t> развивают систематический каталог,</a:t>
            </a:r>
            <a:br>
              <a:rPr lang="ru-RU" altLang="ru-RU" sz="2000" dirty="0" smtClean="0"/>
            </a:br>
            <a:r>
              <a:rPr lang="ru-RU" altLang="ru-RU" sz="2000" b="1" i="1" dirty="0" smtClean="0">
                <a:solidFill>
                  <a:schemeClr val="hlink"/>
                </a:solidFill>
              </a:rPr>
              <a:t>систематизаторы</a:t>
            </a:r>
            <a:r>
              <a:rPr lang="ru-RU" altLang="ru-RU" sz="2000" dirty="0" smtClean="0"/>
              <a:t> читают </a:t>
            </a:r>
            <a:r>
              <a:rPr lang="en-US" altLang="ru-RU" sz="2000" dirty="0" smtClean="0"/>
              <a:t>Web</a:t>
            </a:r>
            <a:r>
              <a:rPr lang="ru-RU" altLang="ru-RU" sz="2000" dirty="0" smtClean="0"/>
              <a:t>-страницы и систематизируют по разделам каталога</a:t>
            </a:r>
          </a:p>
        </p:txBody>
      </p:sp>
      <p:pic>
        <p:nvPicPr>
          <p:cNvPr id="11267"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89647" y="1844824"/>
            <a:ext cx="6265366" cy="4119235"/>
          </a:xfrm>
        </p:spPr>
      </p:pic>
      <p:sp>
        <p:nvSpPr>
          <p:cNvPr id="2" name="Прямоугольник 1"/>
          <p:cNvSpPr/>
          <p:nvPr/>
        </p:nvSpPr>
        <p:spPr>
          <a:xfrm>
            <a:off x="225612" y="5373216"/>
            <a:ext cx="8929401" cy="1015663"/>
          </a:xfrm>
          <a:prstGeom prst="rect">
            <a:avLst/>
          </a:prstGeom>
          <a:solidFill>
            <a:schemeClr val="bg1"/>
          </a:solidFill>
        </p:spPr>
        <p:txBody>
          <a:bodyPr wrap="square">
            <a:spAutoFit/>
          </a:bodyPr>
          <a:lstStyle/>
          <a:p>
            <a:r>
              <a:rPr lang="ru-RU" altLang="ru-RU" sz="2400" dirty="0" smtClean="0">
                <a:solidFill>
                  <a:srgbClr val="FF0066"/>
                </a:solidFill>
                <a:latin typeface="+mj-lt"/>
                <a:ea typeface="+mj-ea"/>
                <a:cs typeface="+mj-cs"/>
              </a:rPr>
              <a:t>Информационно-поисковые </a:t>
            </a:r>
            <a:r>
              <a:rPr lang="ru-RU" altLang="ru-RU" sz="2400" dirty="0">
                <a:solidFill>
                  <a:srgbClr val="FF0066"/>
                </a:solidFill>
                <a:latin typeface="+mj-lt"/>
                <a:ea typeface="+mj-ea"/>
                <a:cs typeface="+mj-cs"/>
              </a:rPr>
              <a:t>системы </a:t>
            </a:r>
            <a:r>
              <a:rPr lang="ru-RU" altLang="ru-RU" sz="2000" dirty="0">
                <a:solidFill>
                  <a:srgbClr val="FF0066"/>
                </a:solidFill>
              </a:rPr>
              <a:t>(</a:t>
            </a:r>
            <a:r>
              <a:rPr lang="ru-RU" altLang="ru-RU" sz="2000" b="1" dirty="0">
                <a:solidFill>
                  <a:srgbClr val="FF0066"/>
                </a:solidFill>
              </a:rPr>
              <a:t>ИПС</a:t>
            </a:r>
            <a:r>
              <a:rPr lang="ru-RU" altLang="ru-RU" sz="2000" dirty="0">
                <a:solidFill>
                  <a:srgbClr val="FF0066"/>
                </a:solidFill>
              </a:rPr>
              <a:t>)</a:t>
            </a:r>
            <a:br>
              <a:rPr lang="ru-RU" altLang="ru-RU" sz="2000" dirty="0">
                <a:solidFill>
                  <a:srgbClr val="FF0066"/>
                </a:solidFill>
              </a:rPr>
            </a:br>
            <a:r>
              <a:rPr lang="ru-RU" altLang="ru-RU" dirty="0"/>
              <a:t>База</a:t>
            </a:r>
            <a:r>
              <a:rPr lang="en-US" altLang="ru-RU" dirty="0"/>
              <a:t> </a:t>
            </a:r>
            <a:r>
              <a:rPr lang="ru-RU" altLang="ru-RU" dirty="0"/>
              <a:t>данных слов    </a:t>
            </a:r>
            <a:r>
              <a:rPr lang="en-US" altLang="ru-RU" dirty="0"/>
              <a:t>  </a:t>
            </a:r>
            <a:r>
              <a:rPr lang="ru-RU" altLang="ru-RU" dirty="0"/>
              <a:t>к каждому слову приписывается адрес </a:t>
            </a:r>
            <a:r>
              <a:rPr lang="en-US" altLang="ru-RU" dirty="0"/>
              <a:t>Web</a:t>
            </a:r>
            <a:r>
              <a:rPr lang="ru-RU" altLang="ru-RU" dirty="0"/>
              <a:t>-страницы, где «паук» нашел это слово. </a:t>
            </a:r>
            <a:endParaRPr lang="ru-RU" dirty="0"/>
          </a:p>
        </p:txBody>
      </p:sp>
      <p:sp>
        <p:nvSpPr>
          <p:cNvPr id="5" name="AutoShape 4"/>
          <p:cNvSpPr>
            <a:spLocks noChangeArrowheads="1"/>
          </p:cNvSpPr>
          <p:nvPr/>
        </p:nvSpPr>
        <p:spPr bwMode="auto">
          <a:xfrm>
            <a:off x="2339752" y="5876826"/>
            <a:ext cx="215900" cy="144462"/>
          </a:xfrm>
          <a:prstGeom prst="rightArrow">
            <a:avLst>
              <a:gd name="adj1" fmla="val 50000"/>
              <a:gd name="adj2" fmla="val 373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ru-RU" altLang="ru-RU" sz="1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290513"/>
            <a:ext cx="8458200" cy="762000"/>
          </a:xfrm>
        </p:spPr>
        <p:txBody>
          <a:bodyPr/>
          <a:lstStyle/>
          <a:p>
            <a:pPr eaLnBrk="1" hangingPunct="1"/>
            <a:r>
              <a:rPr lang="ru-RU" altLang="ru-RU" smtClean="0"/>
              <a:t>Как работают ИПС</a:t>
            </a:r>
          </a:p>
        </p:txBody>
      </p:sp>
      <p:sp>
        <p:nvSpPr>
          <p:cNvPr id="13315" name="Text Box 3"/>
          <p:cNvSpPr txBox="1">
            <a:spLocks noChangeArrowheads="1"/>
          </p:cNvSpPr>
          <p:nvPr/>
        </p:nvSpPr>
        <p:spPr bwMode="auto">
          <a:xfrm>
            <a:off x="533400" y="990600"/>
            <a:ext cx="8610600"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901700" indent="-358775">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ru-RU" altLang="ru-RU" sz="1800" i="1">
                <a:latin typeface="Times New Roman" panose="02020603050405020304" pitchFamily="18" charset="0"/>
              </a:rPr>
              <a:t>Поисковая машина </a:t>
            </a:r>
            <a:r>
              <a:rPr lang="ru-RU" altLang="ru-RU" sz="1800">
                <a:latin typeface="Times New Roman" panose="02020603050405020304" pitchFamily="18" charset="0"/>
              </a:rPr>
              <a:t>– это комплект программ:</a:t>
            </a:r>
            <a:endParaRPr lang="ru-RU" altLang="ru-RU" sz="1800" b="1">
              <a:latin typeface="Times New Roman" panose="02020603050405020304" pitchFamily="18" charset="0"/>
            </a:endParaRPr>
          </a:p>
          <a:p>
            <a:pPr>
              <a:spcBef>
                <a:spcPct val="0"/>
              </a:spcBef>
              <a:buClrTx/>
              <a:buSzTx/>
              <a:buFontTx/>
              <a:buNone/>
            </a:pPr>
            <a:r>
              <a:rPr lang="ru-RU" altLang="ru-RU" sz="1800">
                <a:latin typeface="Times New Roman" panose="02020603050405020304" pitchFamily="18" charset="0"/>
              </a:rPr>
              <a:t>• </a:t>
            </a:r>
            <a:r>
              <a:rPr lang="ru-RU" altLang="ru-RU" sz="1800" b="1">
                <a:solidFill>
                  <a:schemeClr val="bg2"/>
                </a:solidFill>
                <a:latin typeface="Times New Roman" panose="02020603050405020304" pitchFamily="18" charset="0"/>
              </a:rPr>
              <a:t>Spider</a:t>
            </a:r>
            <a:r>
              <a:rPr lang="ru-RU" altLang="ru-RU" sz="1800" b="1">
                <a:latin typeface="Times New Roman" panose="02020603050405020304" pitchFamily="18" charset="0"/>
              </a:rPr>
              <a:t> </a:t>
            </a:r>
            <a:r>
              <a:rPr lang="ru-RU" altLang="ru-RU" sz="1800">
                <a:latin typeface="Times New Roman" panose="02020603050405020304" pitchFamily="18" charset="0"/>
              </a:rPr>
              <a:t>(«паук») — программа, которая загружает в поисковую машину Web-страницы. Работает аналогично браузеру, но ничего не отображает ни на каком экране.</a:t>
            </a:r>
          </a:p>
          <a:p>
            <a:pPr>
              <a:spcBef>
                <a:spcPct val="0"/>
              </a:spcBef>
              <a:buClrTx/>
              <a:buSzTx/>
              <a:buFontTx/>
              <a:buNone/>
            </a:pPr>
            <a:r>
              <a:rPr lang="ru-RU" altLang="ru-RU" sz="1800">
                <a:latin typeface="Times New Roman" panose="02020603050405020304" pitchFamily="18" charset="0"/>
              </a:rPr>
              <a:t>• </a:t>
            </a:r>
            <a:r>
              <a:rPr lang="ru-RU" altLang="ru-RU" sz="1800" b="1">
                <a:solidFill>
                  <a:schemeClr val="bg2"/>
                </a:solidFill>
                <a:latin typeface="Times New Roman" panose="02020603050405020304" pitchFamily="18" charset="0"/>
              </a:rPr>
              <a:t>Crawler</a:t>
            </a:r>
            <a:r>
              <a:rPr lang="ru-RU" altLang="ru-RU" sz="1800" b="1">
                <a:latin typeface="Times New Roman" panose="02020603050405020304" pitchFamily="18" charset="0"/>
              </a:rPr>
              <a:t> </a:t>
            </a:r>
            <a:r>
              <a:rPr lang="ru-RU" altLang="ru-RU" sz="1800">
                <a:latin typeface="Times New Roman" panose="02020603050405020304" pitchFamily="18" charset="0"/>
              </a:rPr>
              <a:t>(«червяк», или «путешествующий паук») — программа, способная найти на Web-странице все ссылки на другие страницы. Ее задача — определить, куда дальше должен ползти «паук», руководствуясь ссылками или заранее заданным списком адресов.</a:t>
            </a:r>
          </a:p>
          <a:p>
            <a:pPr>
              <a:spcBef>
                <a:spcPct val="0"/>
              </a:spcBef>
              <a:buClrTx/>
              <a:buSzTx/>
              <a:buFontTx/>
              <a:buNone/>
            </a:pPr>
            <a:r>
              <a:rPr lang="ru-RU" altLang="ru-RU" sz="1800">
                <a:latin typeface="Times New Roman" panose="02020603050405020304" pitchFamily="18" charset="0"/>
              </a:rPr>
              <a:t>• </a:t>
            </a:r>
            <a:r>
              <a:rPr lang="ru-RU" altLang="ru-RU" sz="1800" b="1">
                <a:solidFill>
                  <a:schemeClr val="bg2"/>
                </a:solidFill>
                <a:latin typeface="Times New Roman" panose="02020603050405020304" pitchFamily="18" charset="0"/>
              </a:rPr>
              <a:t>Indexer</a:t>
            </a:r>
            <a:r>
              <a:rPr lang="ru-RU" altLang="ru-RU" sz="1800">
                <a:latin typeface="Times New Roman" panose="02020603050405020304" pitchFamily="18" charset="0"/>
              </a:rPr>
              <a:t> (индексатор) — программа, которая «разбирает» страницу на составные части и анализирует их. Вычленяются и анализируются заголовки Web-страниц, заголовки документов, ссылки, текст документов, отдельно — текст, выделенный полужирным шрифтом, курсивом и т.д. Глубина индексации может быть разной. Полные тексты документов в базу данных копируют не все поисковые роботы — некоторые ограничиваются лишь заголовками.</a:t>
            </a:r>
          </a:p>
          <a:p>
            <a:pPr>
              <a:spcBef>
                <a:spcPct val="0"/>
              </a:spcBef>
              <a:buClrTx/>
              <a:buSzTx/>
              <a:buFontTx/>
              <a:buNone/>
            </a:pPr>
            <a:r>
              <a:rPr lang="ru-RU" altLang="ru-RU" sz="1800">
                <a:latin typeface="Times New Roman" panose="02020603050405020304" pitchFamily="18" charset="0"/>
              </a:rPr>
              <a:t>• </a:t>
            </a:r>
            <a:r>
              <a:rPr lang="ru-RU" altLang="ru-RU" sz="1800" b="1">
                <a:solidFill>
                  <a:schemeClr val="bg2"/>
                </a:solidFill>
                <a:latin typeface="Times New Roman" panose="02020603050405020304" pitchFamily="18" charset="0"/>
              </a:rPr>
              <a:t>Database</a:t>
            </a:r>
            <a:r>
              <a:rPr lang="ru-RU" altLang="ru-RU" sz="1800" b="1">
                <a:latin typeface="Times New Roman" panose="02020603050405020304" pitchFamily="18" charset="0"/>
              </a:rPr>
              <a:t> </a:t>
            </a:r>
            <a:r>
              <a:rPr lang="ru-RU" altLang="ru-RU" sz="1800">
                <a:latin typeface="Times New Roman" panose="02020603050405020304" pitchFamily="18" charset="0"/>
              </a:rPr>
              <a:t>(база данных) — хранилище всех данных, которые поисковая система загружает и анализирует. Требует огромных ресурсов как для хранения, так и для последующей обработки.</a:t>
            </a:r>
          </a:p>
          <a:p>
            <a:pPr>
              <a:spcBef>
                <a:spcPct val="0"/>
              </a:spcBef>
              <a:buClrTx/>
              <a:buSzTx/>
              <a:buFontTx/>
              <a:buNone/>
            </a:pPr>
            <a:r>
              <a:rPr lang="ru-RU" altLang="ru-RU" sz="1800">
                <a:latin typeface="Times New Roman" panose="02020603050405020304" pitchFamily="18" charset="0"/>
              </a:rPr>
              <a:t>• </a:t>
            </a:r>
            <a:r>
              <a:rPr lang="ru-RU" altLang="ru-RU" sz="1800" b="1">
                <a:solidFill>
                  <a:schemeClr val="bg2"/>
                </a:solidFill>
                <a:latin typeface="Times New Roman" panose="02020603050405020304" pitchFamily="18" charset="0"/>
              </a:rPr>
              <a:t>Search Engine Results Engine</a:t>
            </a:r>
            <a:r>
              <a:rPr lang="ru-RU" altLang="ru-RU" sz="1800" b="1">
                <a:latin typeface="Times New Roman" panose="02020603050405020304" pitchFamily="18" charset="0"/>
              </a:rPr>
              <a:t> </a:t>
            </a:r>
            <a:r>
              <a:rPr lang="ru-RU" altLang="ru-RU" sz="1800">
                <a:latin typeface="Times New Roman" panose="02020603050405020304" pitchFamily="18" charset="0"/>
              </a:rPr>
              <a:t>(система выдачи результатов поиска) решает, какие страницы удовлетворяют запросу пользователя и в какой степени. Именно с этой частью поисковой системы «общается» пользователь.</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5"/>
          <p:cNvSpPr>
            <a:spLocks noGrp="1"/>
          </p:cNvSpPr>
          <p:nvPr>
            <p:ph type="sldNum" sz="quarter" idx="12"/>
          </p:nvPr>
        </p:nvSpPr>
        <p:spPr/>
        <p:txBody>
          <a:bodyPr/>
          <a:lstStyle/>
          <a:p>
            <a:pPr lvl="1">
              <a:defRPr/>
            </a:pPr>
            <a:fld id="{8A8999FC-21C6-4791-9DA3-8C5BA48463D3}" type="slidenum">
              <a:rPr lang="ru-RU"/>
              <a:pPr lvl="1">
                <a:defRPr/>
              </a:pPr>
              <a:t>6</a:t>
            </a:fld>
            <a:endParaRPr lang="ru-RU">
              <a:latin typeface="Times New Roman" panose="02020603050405020304" pitchFamily="18" charset="0"/>
            </a:endParaRPr>
          </a:p>
        </p:txBody>
      </p:sp>
      <p:sp>
        <p:nvSpPr>
          <p:cNvPr id="81922" name="Rectangle 2"/>
          <p:cNvSpPr>
            <a:spLocks noGrp="1" noChangeArrowheads="1"/>
          </p:cNvSpPr>
          <p:nvPr>
            <p:ph type="title"/>
          </p:nvPr>
        </p:nvSpPr>
        <p:spPr>
          <a:xfrm>
            <a:off x="762000" y="561975"/>
            <a:ext cx="8077200" cy="838200"/>
          </a:xfrm>
        </p:spPr>
        <p:txBody>
          <a:bodyPr/>
          <a:lstStyle/>
          <a:p>
            <a:pPr eaLnBrk="1" hangingPunct="1">
              <a:defRPr/>
            </a:pPr>
            <a:r>
              <a:rPr lang="ru-RU" altLang="ru-RU" dirty="0"/>
              <a:t>Примеры ИПС</a:t>
            </a:r>
            <a:endParaRPr lang="ru-RU" sz="3600" dirty="0" smtClean="0"/>
          </a:p>
        </p:txBody>
      </p:sp>
      <p:sp>
        <p:nvSpPr>
          <p:cNvPr id="17412" name="Text Box 3"/>
          <p:cNvSpPr txBox="1">
            <a:spLocks noChangeArrowheads="1"/>
          </p:cNvSpPr>
          <p:nvPr/>
        </p:nvSpPr>
        <p:spPr bwMode="auto">
          <a:xfrm>
            <a:off x="1309687" y="2081783"/>
            <a:ext cx="3429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622300">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indent="255588" defTabSz="622300">
              <a:spcBef>
                <a:spcPct val="20000"/>
              </a:spcBef>
              <a:buClr>
                <a:schemeClr val="tx1"/>
              </a:buClr>
              <a:buChar char="–"/>
              <a:defRPr sz="2800">
                <a:solidFill>
                  <a:schemeClr val="tx1"/>
                </a:solidFill>
                <a:latin typeface="Times New Roman" panose="02020603050405020304" pitchFamily="18" charset="0"/>
              </a:defRPr>
            </a:lvl2pPr>
            <a:lvl3pPr marL="1143000" indent="-228600" defTabSz="6223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defTabSz="622300">
              <a:spcBef>
                <a:spcPct val="20000"/>
              </a:spcBef>
              <a:buClr>
                <a:schemeClr val="tx1"/>
              </a:buClr>
              <a:buChar char="–"/>
              <a:defRPr sz="2000">
                <a:solidFill>
                  <a:schemeClr val="tx1"/>
                </a:solidFill>
                <a:latin typeface="Times New Roman" panose="02020603050405020304" pitchFamily="18" charset="0"/>
              </a:defRPr>
            </a:lvl4pPr>
            <a:lvl5pPr marL="2057400" indent="-228600" defTabSz="622300">
              <a:spcBef>
                <a:spcPct val="20000"/>
              </a:spcBef>
              <a:buClr>
                <a:schemeClr val="accent1"/>
              </a:buClr>
              <a:buChar char="•"/>
              <a:defRPr sz="2000">
                <a:solidFill>
                  <a:schemeClr val="tx1"/>
                </a:solidFill>
                <a:latin typeface="Times New Roman" panose="02020603050405020304" pitchFamily="18" charset="0"/>
              </a:defRPr>
            </a:lvl5pPr>
            <a:lvl6pPr marL="2514600" indent="-228600" defTabSz="6223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defTabSz="6223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defTabSz="6223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defTabSz="6223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lvl="1">
              <a:spcBef>
                <a:spcPct val="0"/>
              </a:spcBef>
              <a:buClrTx/>
              <a:buFontTx/>
              <a:buChar char="•"/>
            </a:pPr>
            <a:r>
              <a:rPr lang="en-US" altLang="ru-RU" sz="1800" b="1" dirty="0"/>
              <a:t>google.com</a:t>
            </a:r>
            <a:endParaRPr lang="ru-RU" altLang="ru-RU" sz="1800" b="1" dirty="0"/>
          </a:p>
          <a:p>
            <a:pPr lvl="1">
              <a:spcBef>
                <a:spcPct val="0"/>
              </a:spcBef>
              <a:buClrTx/>
              <a:buFontTx/>
              <a:buChar char="•"/>
            </a:pPr>
            <a:r>
              <a:rPr lang="en-US" altLang="ru-RU" sz="1800" b="1" dirty="0"/>
              <a:t>bing.com</a:t>
            </a:r>
          </a:p>
          <a:p>
            <a:pPr lvl="1">
              <a:spcBef>
                <a:spcPct val="0"/>
              </a:spcBef>
              <a:buClrTx/>
              <a:buFontTx/>
              <a:buChar char="•"/>
            </a:pPr>
            <a:r>
              <a:rPr lang="en-US" altLang="ru-RU" sz="1800" b="1" dirty="0"/>
              <a:t>search.yahoo.com</a:t>
            </a:r>
          </a:p>
          <a:p>
            <a:pPr lvl="1">
              <a:spcBef>
                <a:spcPct val="0"/>
              </a:spcBef>
              <a:buClrTx/>
              <a:buFontTx/>
              <a:buChar char="•"/>
            </a:pPr>
            <a:r>
              <a:rPr lang="en-US" altLang="ru-RU" sz="1800" b="1" dirty="0"/>
              <a:t>ask.com</a:t>
            </a:r>
          </a:p>
          <a:p>
            <a:pPr lvl="1">
              <a:spcBef>
                <a:spcPct val="0"/>
              </a:spcBef>
              <a:buClrTx/>
              <a:buFontTx/>
              <a:buChar char="•"/>
            </a:pPr>
            <a:r>
              <a:rPr lang="en-US" altLang="ru-RU" sz="1800" b="1" dirty="0"/>
              <a:t>alltheweb.com</a:t>
            </a:r>
          </a:p>
          <a:p>
            <a:pPr lvl="1">
              <a:spcBef>
                <a:spcPct val="0"/>
              </a:spcBef>
              <a:buClrTx/>
              <a:buFontTx/>
              <a:buChar char="•"/>
            </a:pPr>
            <a:r>
              <a:rPr lang="en-US" altLang="ru-RU" sz="1800" b="1" dirty="0" smtClean="0"/>
              <a:t>lycos.com</a:t>
            </a:r>
            <a:endParaRPr lang="ru-RU" altLang="ru-RU" sz="1800" b="1" dirty="0" smtClean="0"/>
          </a:p>
          <a:p>
            <a:pPr lvl="1">
              <a:spcBef>
                <a:spcPct val="0"/>
              </a:spcBef>
              <a:buClrTx/>
              <a:buFontTx/>
              <a:buChar char="•"/>
            </a:pPr>
            <a:r>
              <a:rPr lang="en-US" altLang="ru-RU" sz="1800" b="1" dirty="0" smtClean="0"/>
              <a:t>altavista.com</a:t>
            </a:r>
            <a:endParaRPr lang="ru-RU" altLang="ru-RU" sz="1800" b="1" dirty="0" smtClean="0"/>
          </a:p>
          <a:p>
            <a:pPr lvl="1">
              <a:spcBef>
                <a:spcPct val="0"/>
              </a:spcBef>
              <a:buClrTx/>
              <a:buFontTx/>
              <a:buChar char="•"/>
            </a:pPr>
            <a:r>
              <a:rPr lang="en-US" altLang="ru-RU" sz="1800" b="1" dirty="0" smtClean="0"/>
              <a:t>excite.com</a:t>
            </a:r>
            <a:endParaRPr lang="ru-RU" altLang="ru-RU" sz="1800" b="1" dirty="0" smtClean="0"/>
          </a:p>
          <a:p>
            <a:pPr lvl="1">
              <a:spcBef>
                <a:spcPct val="0"/>
              </a:spcBef>
              <a:buClrTx/>
              <a:buFontTx/>
              <a:buChar char="•"/>
            </a:pPr>
            <a:r>
              <a:rPr lang="en-US" altLang="ru-RU" sz="1800" b="1" dirty="0" smtClean="0"/>
              <a:t>scholar.google.com</a:t>
            </a:r>
            <a:endParaRPr lang="en-US" altLang="ru-RU" sz="1800" b="1" dirty="0"/>
          </a:p>
          <a:p>
            <a:pPr lvl="1">
              <a:spcBef>
                <a:spcPct val="0"/>
              </a:spcBef>
              <a:buClrTx/>
              <a:buFontTx/>
              <a:buChar char="•"/>
            </a:pPr>
            <a:r>
              <a:rPr lang="en-US" altLang="ru-RU" sz="1800" b="1" dirty="0"/>
              <a:t>go.com</a:t>
            </a:r>
          </a:p>
          <a:p>
            <a:pPr lvl="1">
              <a:spcBef>
                <a:spcPct val="0"/>
              </a:spcBef>
              <a:buClrTx/>
              <a:buFontTx/>
              <a:buChar char="•"/>
            </a:pPr>
            <a:r>
              <a:rPr lang="en-US" altLang="ru-RU" sz="1800" b="1" dirty="0"/>
              <a:t>DuckDuckGo</a:t>
            </a:r>
          </a:p>
          <a:p>
            <a:pPr lvl="1">
              <a:spcBef>
                <a:spcPct val="0"/>
              </a:spcBef>
              <a:buClrTx/>
              <a:buFontTx/>
              <a:buChar char="•"/>
            </a:pPr>
            <a:r>
              <a:rPr lang="en-US" altLang="ru-RU" sz="1800" b="1" dirty="0"/>
              <a:t>You.com</a:t>
            </a:r>
          </a:p>
        </p:txBody>
      </p:sp>
      <p:graphicFrame>
        <p:nvGraphicFramePr>
          <p:cNvPr id="17413" name="Object 4"/>
          <p:cNvGraphicFramePr>
            <a:graphicFrameLocks noChangeAspect="1"/>
          </p:cNvGraphicFramePr>
          <p:nvPr/>
        </p:nvGraphicFramePr>
        <p:xfrm>
          <a:off x="0" y="0"/>
          <a:ext cx="914400" cy="180975"/>
        </p:xfrm>
        <a:graphic>
          <a:graphicData uri="http://schemas.openxmlformats.org/presentationml/2006/ole">
            <mc:AlternateContent xmlns:mc="http://schemas.openxmlformats.org/markup-compatibility/2006">
              <mc:Choice xmlns:v="urn:schemas-microsoft-com:vml" Requires="v">
                <p:oleObj spid="_x0000_s26633" name="Equation" r:id="rId4" imgW="438364" imgH="657546" progId="Equation.DSMT4">
                  <p:embed/>
                </p:oleObj>
              </mc:Choice>
              <mc:Fallback>
                <p:oleObj name="Equation" r:id="rId4" imgW="438364" imgH="65754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4" name="Text Box 5"/>
          <p:cNvSpPr txBox="1">
            <a:spLocks noChangeArrowheads="1"/>
          </p:cNvSpPr>
          <p:nvPr/>
        </p:nvSpPr>
        <p:spPr bwMode="auto">
          <a:xfrm>
            <a:off x="1614487" y="1776983"/>
            <a:ext cx="3025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100000"/>
              </a:lnSpc>
              <a:spcBef>
                <a:spcPct val="50000"/>
              </a:spcBef>
              <a:buClrTx/>
              <a:buSzTx/>
              <a:buFontTx/>
              <a:buNone/>
            </a:pPr>
            <a:r>
              <a:rPr lang="ru-RU" altLang="ru-RU" sz="1800"/>
              <a:t>Международные:</a:t>
            </a:r>
          </a:p>
        </p:txBody>
      </p:sp>
      <p:sp>
        <p:nvSpPr>
          <p:cNvPr id="17415" name="Text Box 6"/>
          <p:cNvSpPr txBox="1">
            <a:spLocks noChangeArrowheads="1"/>
          </p:cNvSpPr>
          <p:nvPr/>
        </p:nvSpPr>
        <p:spPr bwMode="auto">
          <a:xfrm>
            <a:off x="4572000" y="2018283"/>
            <a:ext cx="3062287"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lvl="1">
              <a:spcBef>
                <a:spcPct val="0"/>
              </a:spcBef>
              <a:buClrTx/>
              <a:buFontTx/>
              <a:buChar char="•"/>
            </a:pPr>
            <a:r>
              <a:rPr lang="en-US" altLang="ru-RU" sz="1800" b="1" dirty="0"/>
              <a:t>  ya.ru</a:t>
            </a:r>
          </a:p>
          <a:p>
            <a:pPr lvl="1">
              <a:spcBef>
                <a:spcPct val="0"/>
              </a:spcBef>
              <a:buClrTx/>
              <a:buFontTx/>
              <a:buChar char="•"/>
            </a:pPr>
            <a:r>
              <a:rPr lang="en-US" altLang="ru-RU" sz="1800" b="1" dirty="0"/>
              <a:t>  rambler.ru</a:t>
            </a:r>
          </a:p>
          <a:p>
            <a:pPr lvl="1">
              <a:spcBef>
                <a:spcPct val="0"/>
              </a:spcBef>
              <a:buClrTx/>
              <a:buFontTx/>
              <a:buChar char="•"/>
            </a:pPr>
            <a:r>
              <a:rPr lang="en-US" altLang="ru-RU" sz="1800" b="1" dirty="0"/>
              <a:t>  aport.ru</a:t>
            </a:r>
          </a:p>
          <a:p>
            <a:pPr lvl="1">
              <a:spcBef>
                <a:spcPct val="0"/>
              </a:spcBef>
              <a:buClrTx/>
              <a:buFontTx/>
              <a:buChar char="•"/>
            </a:pPr>
            <a:r>
              <a:rPr lang="en-US" altLang="ru-RU" sz="1800" b="1" dirty="0"/>
              <a:t>  mail.ru</a:t>
            </a:r>
          </a:p>
        </p:txBody>
      </p:sp>
      <p:sp>
        <p:nvSpPr>
          <p:cNvPr id="17416" name="Text Box 7"/>
          <p:cNvSpPr txBox="1">
            <a:spLocks noChangeArrowheads="1"/>
          </p:cNvSpPr>
          <p:nvPr/>
        </p:nvSpPr>
        <p:spPr bwMode="auto">
          <a:xfrm>
            <a:off x="4945062" y="1776983"/>
            <a:ext cx="32019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100000"/>
              </a:lnSpc>
              <a:spcBef>
                <a:spcPct val="50000"/>
              </a:spcBef>
              <a:buClrTx/>
              <a:buSzTx/>
              <a:buFontTx/>
              <a:buNone/>
            </a:pPr>
            <a:r>
              <a:rPr lang="ru-RU" altLang="ru-RU" sz="1800" dirty="0"/>
              <a:t>Российские:</a:t>
            </a:r>
          </a:p>
        </p:txBody>
      </p:sp>
    </p:spTree>
    <p:extLst>
      <p:ext uri="{BB962C8B-B14F-4D97-AF65-F5344CB8AC3E}">
        <p14:creationId xmlns:p14="http://schemas.microsoft.com/office/powerpoint/2010/main" val="189072613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539750" y="476250"/>
            <a:ext cx="8458200" cy="649288"/>
          </a:xfrm>
        </p:spPr>
        <p:txBody>
          <a:bodyPr anchor="b"/>
          <a:lstStyle/>
          <a:p>
            <a:pPr eaLnBrk="1" hangingPunct="1">
              <a:lnSpc>
                <a:spcPct val="90000"/>
              </a:lnSpc>
              <a:defRPr/>
            </a:pPr>
            <a:r>
              <a:rPr lang="ru-RU" altLang="ru-RU" sz="4000" dirty="0" smtClean="0"/>
              <a:t>Основные </a:t>
            </a:r>
            <a:r>
              <a:rPr lang="ru-RU" altLang="ru-RU" sz="4000" dirty="0"/>
              <a:t>логические операторы</a:t>
            </a:r>
          </a:p>
        </p:txBody>
      </p:sp>
      <p:graphicFrame>
        <p:nvGraphicFramePr>
          <p:cNvPr id="27682" name="Group 34"/>
          <p:cNvGraphicFramePr>
            <a:graphicFrameLocks noGrp="1"/>
          </p:cNvGraphicFramePr>
          <p:nvPr>
            <p:ph type="tbl" idx="4294967295"/>
            <p:extLst>
              <p:ext uri="{D42A27DB-BD31-4B8C-83A1-F6EECF244321}">
                <p14:modId xmlns:p14="http://schemas.microsoft.com/office/powerpoint/2010/main" val="4217482990"/>
              </p:ext>
            </p:extLst>
          </p:nvPr>
        </p:nvGraphicFramePr>
        <p:xfrm>
          <a:off x="762000" y="1319535"/>
          <a:ext cx="7605712" cy="4587231"/>
        </p:xfrm>
        <a:graphic>
          <a:graphicData uri="http://schemas.openxmlformats.org/drawingml/2006/table">
            <a:tbl>
              <a:tblPr/>
              <a:tblGrid>
                <a:gridCol w="3123524"/>
                <a:gridCol w="2104005"/>
                <a:gridCol w="2378183"/>
              </a:tblGrid>
              <a:tr h="518167">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ru-RU" sz="2000" b="1" i="0" u="none" strike="noStrike" cap="none" normalizeH="0" baseline="0" dirty="0" smtClean="0">
                          <a:ln>
                            <a:noFill/>
                          </a:ln>
                          <a:solidFill>
                            <a:srgbClr val="FF9900"/>
                          </a:solidFill>
                          <a:effectLst/>
                          <a:latin typeface="Arial" charset="0"/>
                        </a:rPr>
                        <a:t>Оператор</a:t>
                      </a:r>
                    </a:p>
                  </a:txBody>
                  <a:tcPr marL="91421" marR="91421" marT="45698" marB="4569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ru-RU" sz="2800" b="1" i="0" u="none" strike="noStrike" cap="none" normalizeH="0" baseline="0" dirty="0" smtClean="0">
                          <a:ln>
                            <a:noFill/>
                          </a:ln>
                          <a:solidFill>
                            <a:srgbClr val="FF0066"/>
                          </a:solidFill>
                          <a:effectLst/>
                          <a:latin typeface="Arial" charset="0"/>
                        </a:rPr>
                        <a:t>Я</a:t>
                      </a:r>
                      <a:r>
                        <a:rPr kumimoji="0" lang="en-US" sz="2800" b="1" i="0" u="none" strike="noStrike" cap="none" normalizeH="0" baseline="0" dirty="0" err="1" smtClean="0">
                          <a:ln>
                            <a:noFill/>
                          </a:ln>
                          <a:solidFill>
                            <a:srgbClr val="FF0066"/>
                          </a:solidFill>
                          <a:effectLst/>
                          <a:latin typeface="Arial" charset="0"/>
                        </a:rPr>
                        <a:t>ndex</a:t>
                      </a:r>
                      <a:endParaRPr kumimoji="0" lang="ru-RU" sz="2800" b="1" i="0" u="none" strike="noStrike" cap="none" normalizeH="0" baseline="0" dirty="0" smtClean="0">
                        <a:ln>
                          <a:noFill/>
                        </a:ln>
                        <a:solidFill>
                          <a:srgbClr val="FF0066"/>
                        </a:solidFill>
                        <a:effectLst/>
                        <a:latin typeface="Arial" charset="0"/>
                      </a:endParaRPr>
                    </a:p>
                  </a:txBody>
                  <a:tcPr marL="91421" marR="91421" marT="45698" marB="45698"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800" b="1" i="0" u="none" strike="noStrike" cap="none" normalizeH="0" baseline="0" dirty="0" smtClean="0">
                          <a:ln>
                            <a:noFill/>
                          </a:ln>
                          <a:solidFill>
                            <a:srgbClr val="FF0066"/>
                          </a:solidFill>
                          <a:effectLst/>
                          <a:latin typeface="Arial" charset="0"/>
                        </a:rPr>
                        <a:t>Google</a:t>
                      </a:r>
                      <a:endParaRPr kumimoji="0" lang="ru-RU" sz="2800" b="1" i="0" u="none" strike="noStrike" cap="none" normalizeH="0" baseline="0" dirty="0" smtClean="0">
                        <a:ln>
                          <a:noFill/>
                        </a:ln>
                        <a:solidFill>
                          <a:srgbClr val="FF0066"/>
                        </a:solidFill>
                        <a:effectLst/>
                        <a:latin typeface="Arial" charset="0"/>
                      </a:endParaRPr>
                    </a:p>
                  </a:txBody>
                  <a:tcPr marL="91421" marR="91421" marT="45698" marB="45698" anchor="ctr" horzOverflow="overflow">
                    <a:lnL>
                      <a:noFill/>
                    </a:lnL>
                    <a:lnR>
                      <a:noFill/>
                    </a:lnR>
                    <a:lnT>
                      <a:noFill/>
                    </a:lnT>
                    <a:lnB>
                      <a:noFill/>
                    </a:lnB>
                    <a:lnTlToBr>
                      <a:noFill/>
                    </a:lnTlToBr>
                    <a:lnBlToTr>
                      <a:noFill/>
                    </a:lnBlToTr>
                    <a:noFill/>
                  </a:tcPr>
                </a:tc>
              </a:tr>
              <a:tr h="578924">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dirty="0" smtClean="0">
                          <a:ln>
                            <a:noFill/>
                          </a:ln>
                          <a:solidFill>
                            <a:schemeClr val="tx2"/>
                          </a:solidFill>
                          <a:effectLst/>
                          <a:latin typeface="Arial" charset="0"/>
                        </a:rPr>
                        <a:t>Логическое И</a:t>
                      </a:r>
                    </a:p>
                  </a:txBody>
                  <a:tcPr marL="91421" marR="91421" marT="45698" marB="45698" anchor="ctr" horzOverflow="overflow">
                    <a:lnL>
                      <a:noFill/>
                    </a:lnL>
                    <a:lnR w="12700" cap="flat" cmpd="sng" algn="ctr">
                      <a:solidFill>
                        <a:schemeClr val="tx1"/>
                      </a:solidFill>
                      <a:prstDash val="solid"/>
                      <a:miter lim="800000"/>
                      <a:headEnd type="none" w="med" len="med"/>
                      <a:tailEnd type="none" w="med" len="med"/>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ru-RU" sz="2000" b="0" i="0" u="none" strike="noStrike" cap="none" normalizeH="0" baseline="0" dirty="0" smtClean="0">
                          <a:ln>
                            <a:noFill/>
                          </a:ln>
                          <a:solidFill>
                            <a:schemeClr val="tx2"/>
                          </a:solidFill>
                          <a:effectLst/>
                          <a:latin typeface="Arial" charset="0"/>
                        </a:rPr>
                        <a:t>пробел </a:t>
                      </a:r>
                      <a:endParaRPr kumimoji="0" lang="ru-RU" sz="1300" b="0" i="0" u="none" strike="noStrike" cap="none" normalizeH="0" baseline="0" dirty="0" smtClean="0">
                        <a:ln>
                          <a:noFill/>
                        </a:ln>
                        <a:solidFill>
                          <a:schemeClr val="tx2"/>
                        </a:solidFill>
                        <a:effectLst/>
                        <a:latin typeface="Arial" charset="0"/>
                      </a:endParaRPr>
                    </a:p>
                  </a:txBody>
                  <a:tcPr marL="91421" marR="91421" marT="45698" marB="4569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AND </a:t>
                      </a:r>
                      <a:r>
                        <a:rPr kumimoji="0" lang="ru-RU" sz="1300" b="0" i="0" u="none" strike="noStrike" kern="1200" cap="none" normalizeH="0" baseline="0" dirty="0" smtClean="0">
                          <a:ln>
                            <a:noFill/>
                          </a:ln>
                          <a:solidFill>
                            <a:schemeClr val="tx2"/>
                          </a:solidFill>
                          <a:effectLst/>
                          <a:latin typeface="Arial" charset="0"/>
                          <a:ea typeface="+mn-ea"/>
                          <a:cs typeface="+mn-cs"/>
                        </a:rPr>
                        <a:t>или</a:t>
                      </a:r>
                      <a:r>
                        <a:rPr kumimoji="0" lang="ru-RU" sz="2000" b="0" i="0" u="none" strike="noStrike" cap="none" normalizeH="0" baseline="0" dirty="0" smtClean="0">
                          <a:ln>
                            <a:noFill/>
                          </a:ln>
                          <a:solidFill>
                            <a:schemeClr val="tx2"/>
                          </a:solidFill>
                          <a:effectLst/>
                          <a:latin typeface="Arial" charset="0"/>
                        </a:rPr>
                        <a:t> пробел</a:t>
                      </a:r>
                    </a:p>
                  </a:txBody>
                  <a:tcPr marL="91421" marR="91421" marT="45698" marB="45698" anchor="ctr" horzOverflow="overflow">
                    <a:lnL w="12700" cap="flat" cmpd="sng" algn="ctr">
                      <a:solidFill>
                        <a:schemeClr val="tx1"/>
                      </a:solidFill>
                      <a:prstDash val="solid"/>
                      <a:miter lim="800000"/>
                      <a:headEnd type="none" w="med" len="med"/>
                      <a:tailEnd type="none" w="med" len="med"/>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r>
              <a:tr h="396232">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dirty="0" smtClean="0">
                          <a:ln>
                            <a:noFill/>
                          </a:ln>
                          <a:solidFill>
                            <a:schemeClr val="tx2"/>
                          </a:solidFill>
                          <a:effectLst/>
                          <a:latin typeface="Arial" charset="0"/>
                        </a:rPr>
                        <a:t>Логическое ИЛИ</a:t>
                      </a:r>
                    </a:p>
                  </a:txBody>
                  <a:tcPr marL="91421" marR="91421" marT="45698" marB="45698" anchor="ctr" horzOverflow="overflow">
                    <a:lnL>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a:t>
                      </a:r>
                      <a:endParaRPr kumimoji="0" lang="ru-RU" sz="2000" b="0" i="0" u="none" strike="noStrike" cap="none" normalizeH="0" baseline="0" dirty="0" smtClean="0">
                        <a:ln>
                          <a:noFill/>
                        </a:ln>
                        <a:solidFill>
                          <a:schemeClr val="tx2"/>
                        </a:solidFill>
                        <a:effectLst/>
                        <a:latin typeface="Arial" charset="0"/>
                      </a:endParaRPr>
                    </a:p>
                  </a:txBody>
                  <a:tcPr marL="91421" marR="91421" marT="45698" marB="4569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en-US" sz="2000" b="0" i="0" u="none" strike="noStrike" cap="none" normalizeH="0" baseline="0" dirty="0" smtClean="0">
                          <a:ln>
                            <a:noFill/>
                          </a:ln>
                          <a:solidFill>
                            <a:schemeClr val="tx2"/>
                          </a:solidFill>
                          <a:effectLst/>
                          <a:latin typeface="Arial" charset="0"/>
                        </a:rPr>
                        <a:t>OR</a:t>
                      </a:r>
                      <a:r>
                        <a:rPr kumimoji="0" lang="ru-RU" sz="2000" b="0" i="0" u="none" strike="noStrike" cap="none" normalizeH="0" baseline="0" dirty="0" smtClean="0">
                          <a:ln>
                            <a:noFill/>
                          </a:ln>
                          <a:solidFill>
                            <a:schemeClr val="tx2"/>
                          </a:solidFill>
                          <a:effectLst/>
                          <a:latin typeface="Arial" charset="0"/>
                        </a:rPr>
                        <a:t> </a:t>
                      </a:r>
                      <a:r>
                        <a:rPr kumimoji="0" lang="ru-RU" sz="1300" b="0" i="0" u="none" strike="noStrike" kern="1200" cap="none" normalizeH="0" baseline="0" dirty="0" smtClean="0">
                          <a:ln>
                            <a:noFill/>
                          </a:ln>
                          <a:solidFill>
                            <a:schemeClr val="tx2"/>
                          </a:solidFill>
                          <a:effectLst/>
                          <a:latin typeface="Arial" charset="0"/>
                          <a:ea typeface="+mn-ea"/>
                          <a:cs typeface="+mn-cs"/>
                        </a:rPr>
                        <a:t>или</a:t>
                      </a:r>
                      <a:r>
                        <a:rPr kumimoji="0" lang="ru-RU" sz="2000" b="0" i="0" u="none" strike="noStrike" cap="none" normalizeH="0" baseline="0" dirty="0" smtClean="0">
                          <a:ln>
                            <a:noFill/>
                          </a:ln>
                          <a:solidFill>
                            <a:schemeClr val="tx2"/>
                          </a:solidFill>
                          <a:effectLst/>
                          <a:latin typeface="Arial" charset="0"/>
                        </a:rPr>
                        <a:t> </a:t>
                      </a:r>
                      <a:r>
                        <a:rPr kumimoji="0" lang="en-US" sz="2000" b="0" i="0" u="none" strike="noStrike" cap="none" normalizeH="0" baseline="0" dirty="0" smtClean="0">
                          <a:ln>
                            <a:noFill/>
                          </a:ln>
                          <a:solidFill>
                            <a:schemeClr val="tx2"/>
                          </a:solidFill>
                          <a:effectLst/>
                          <a:latin typeface="Arial" charset="0"/>
                        </a:rPr>
                        <a:t>|</a:t>
                      </a:r>
                      <a:endParaRPr kumimoji="0" lang="ru-RU" sz="2000" b="0" i="0" u="none" strike="noStrike" cap="none" normalizeH="0" baseline="0" dirty="0" smtClean="0">
                        <a:ln>
                          <a:noFill/>
                        </a:ln>
                        <a:solidFill>
                          <a:schemeClr val="tx2"/>
                        </a:solidFill>
                        <a:effectLst/>
                        <a:latin typeface="Arial" charset="0"/>
                      </a:endParaRPr>
                    </a:p>
                  </a:txBody>
                  <a:tcPr marL="91421" marR="91421" marT="45698" marB="45698" anchor="ctr" horzOverflow="overflow">
                    <a:lnL w="12700" cap="flat" cmpd="sng" algn="ctr">
                      <a:solidFill>
                        <a:schemeClr val="tx1"/>
                      </a:solidFill>
                      <a:prstDash val="solid"/>
                      <a:miter lim="800000"/>
                      <a:headEnd type="none" w="med" len="med"/>
                      <a:tailEnd type="none" w="med" len="med"/>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42066">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dirty="0" smtClean="0">
                          <a:ln>
                            <a:noFill/>
                          </a:ln>
                          <a:solidFill>
                            <a:schemeClr val="tx2"/>
                          </a:solidFill>
                          <a:effectLst/>
                          <a:latin typeface="Arial" charset="0"/>
                        </a:rPr>
                        <a:t>Логическое НЕ</a:t>
                      </a:r>
                    </a:p>
                  </a:txBody>
                  <a:tcPr marL="91421" marR="91421" marT="45698" marB="45698" anchor="ctr" horzOverflow="overflow">
                    <a:lnL>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a:t>
                      </a:r>
                      <a:r>
                        <a:rPr kumimoji="0" lang="ru-RU" sz="1300" b="0" i="0" u="none" strike="noStrike" kern="1200" cap="none" normalizeH="0" baseline="0" dirty="0" smtClean="0">
                          <a:ln>
                            <a:noFill/>
                          </a:ln>
                          <a:solidFill>
                            <a:schemeClr val="tx2"/>
                          </a:solidFill>
                          <a:effectLst/>
                          <a:latin typeface="Arial" charset="0"/>
                          <a:ea typeface="+mn-ea"/>
                          <a:cs typeface="+mn-cs"/>
                        </a:rPr>
                        <a:t>перед словом</a:t>
                      </a:r>
                      <a:r>
                        <a:rPr kumimoji="0" lang="en-US" sz="1300" b="0" i="0" u="none" strike="noStrike" kern="1200" cap="none" normalizeH="0" baseline="0" dirty="0" smtClean="0">
                          <a:ln>
                            <a:noFill/>
                          </a:ln>
                          <a:solidFill>
                            <a:schemeClr val="tx2"/>
                          </a:solidFill>
                          <a:effectLst/>
                          <a:latin typeface="Arial" charset="0"/>
                          <a:ea typeface="+mn-ea"/>
                          <a:cs typeface="+mn-cs"/>
                        </a:rPr>
                        <a:t> </a:t>
                      </a:r>
                      <a:endParaRPr kumimoji="0" lang="ru-RU" sz="1300" b="0" i="0" u="none" strike="noStrike" kern="1200" cap="none" normalizeH="0" baseline="0" dirty="0" smtClean="0">
                        <a:ln>
                          <a:noFill/>
                        </a:ln>
                        <a:solidFill>
                          <a:schemeClr val="tx2"/>
                        </a:solidFill>
                        <a:effectLst/>
                        <a:latin typeface="Arial" charset="0"/>
                        <a:ea typeface="+mn-ea"/>
                        <a:cs typeface="+mn-cs"/>
                      </a:endParaRPr>
                    </a:p>
                  </a:txBody>
                  <a:tcPr marL="91421" marR="91421" marT="45698" marB="4569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2"/>
                          </a:solidFill>
                          <a:effectLst/>
                          <a:latin typeface="Arial" charset="0"/>
                        </a:rPr>
                        <a:t> –</a:t>
                      </a:r>
                      <a:r>
                        <a:rPr kumimoji="0" lang="ru-RU" sz="1300" b="0" i="0" u="none" strike="noStrike" kern="1200" cap="none" normalizeH="0" baseline="0" dirty="0" smtClean="0">
                          <a:ln>
                            <a:noFill/>
                          </a:ln>
                          <a:solidFill>
                            <a:schemeClr val="tx2"/>
                          </a:solidFill>
                          <a:effectLst/>
                          <a:latin typeface="Arial" charset="0"/>
                          <a:ea typeface="+mn-ea"/>
                          <a:cs typeface="+mn-cs"/>
                        </a:rPr>
                        <a:t>перед словом</a:t>
                      </a:r>
                      <a:r>
                        <a:rPr kumimoji="0" lang="en-US" sz="1300" b="0" i="0" u="none" strike="noStrike" kern="1200" cap="none" normalizeH="0" baseline="0" dirty="0" smtClean="0">
                          <a:ln>
                            <a:noFill/>
                          </a:ln>
                          <a:solidFill>
                            <a:schemeClr val="tx2"/>
                          </a:solidFill>
                          <a:effectLst/>
                          <a:latin typeface="Arial" charset="0"/>
                          <a:ea typeface="+mn-ea"/>
                          <a:cs typeface="+mn-cs"/>
                        </a:rPr>
                        <a:t>  </a:t>
                      </a:r>
                      <a:endParaRPr kumimoji="0" lang="ru-RU" sz="1300" b="0" i="0" u="none" strike="noStrike" kern="1200" cap="none" normalizeH="0" baseline="0" dirty="0" smtClean="0">
                        <a:ln>
                          <a:noFill/>
                        </a:ln>
                        <a:solidFill>
                          <a:schemeClr val="tx2"/>
                        </a:solidFill>
                        <a:effectLst/>
                        <a:latin typeface="Arial" charset="0"/>
                        <a:ea typeface="+mn-ea"/>
                        <a:cs typeface="+mn-cs"/>
                      </a:endParaRPr>
                    </a:p>
                  </a:txBody>
                  <a:tcPr marL="91421" marR="91421" marT="45698" marB="45698" anchor="ctr" horzOverflow="overflow">
                    <a:lnL w="12700" cap="flat" cmpd="sng" algn="ctr">
                      <a:solidFill>
                        <a:schemeClr val="tx1"/>
                      </a:solidFill>
                      <a:prstDash val="solid"/>
                      <a:miter lim="800000"/>
                      <a:headEnd type="none" w="med" len="med"/>
                      <a:tailEnd type="none" w="med" len="med"/>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232">
                <a:tc>
                  <a:txBody>
                    <a:bodyPr/>
                    <a:lstStyle/>
                    <a:p>
                      <a:pPr algn="ctr"/>
                      <a:r>
                        <a:rPr kumimoji="0" lang="ru-RU" sz="1800" b="0" i="0" u="none" strike="noStrike" kern="1200" cap="none" normalizeH="0" baseline="0" dirty="0" smtClean="0">
                          <a:ln>
                            <a:noFill/>
                          </a:ln>
                          <a:solidFill>
                            <a:schemeClr val="tx2"/>
                          </a:solidFill>
                          <a:effectLst/>
                          <a:latin typeface="Arial" charset="0"/>
                          <a:ea typeface="+mn-ea"/>
                          <a:cs typeface="+mn-cs"/>
                        </a:rPr>
                        <a:t>Обязательное слово</a:t>
                      </a:r>
                      <a:endParaRPr kumimoji="0" lang="ru-RU" sz="1800" b="0" i="0" u="none" strike="noStrike" kern="1200" cap="none" normalizeH="0" baseline="0" dirty="0">
                        <a:ln>
                          <a:noFill/>
                        </a:ln>
                        <a:solidFill>
                          <a:schemeClr val="tx2"/>
                        </a:solidFill>
                        <a:effectLst/>
                        <a:latin typeface="Arial" charset="0"/>
                        <a:ea typeface="+mn-ea"/>
                        <a:cs typeface="+mn-cs"/>
                      </a:endParaRPr>
                    </a:p>
                  </a:txBody>
                  <a:tcPr marL="91421" marR="91421" marT="45698" marB="45698" anchor="ctr" horzOverflow="overflow">
                    <a:lnL>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algn="ctr"/>
                      <a:r>
                        <a:rPr kumimoji="0" lang="ru-RU" sz="2000" b="0" i="0" u="none" strike="noStrike" kern="1200" cap="none" normalizeH="0" baseline="0" dirty="0" smtClean="0">
                          <a:ln>
                            <a:noFill/>
                          </a:ln>
                          <a:solidFill>
                            <a:schemeClr val="tx2"/>
                          </a:solidFill>
                          <a:effectLst/>
                          <a:latin typeface="Arial" charset="0"/>
                          <a:ea typeface="+mn-ea"/>
                          <a:cs typeface="+mn-cs"/>
                        </a:rPr>
                        <a:t>+</a:t>
                      </a:r>
                      <a:r>
                        <a:rPr kumimoji="0" lang="ru-RU" sz="1300" b="0" i="0" u="none" strike="noStrike" kern="1200" cap="none" normalizeH="0" baseline="0" dirty="0" smtClean="0">
                          <a:ln>
                            <a:noFill/>
                          </a:ln>
                          <a:solidFill>
                            <a:schemeClr val="tx2"/>
                          </a:solidFill>
                          <a:effectLst/>
                          <a:latin typeface="Arial" charset="0"/>
                          <a:ea typeface="+mn-ea"/>
                          <a:cs typeface="+mn-cs"/>
                        </a:rPr>
                        <a:t>перед словом</a:t>
                      </a:r>
                      <a:endParaRPr kumimoji="0" lang="ru-RU" sz="1300" b="0" i="0" u="none" strike="noStrike" kern="1200" cap="none" normalizeH="0" baseline="0" dirty="0">
                        <a:ln>
                          <a:noFill/>
                        </a:ln>
                        <a:solidFill>
                          <a:schemeClr val="tx2"/>
                        </a:solidFill>
                        <a:effectLst/>
                        <a:latin typeface="Arial" charset="0"/>
                        <a:ea typeface="+mn-ea"/>
                        <a:cs typeface="+mn-cs"/>
                      </a:endParaRPr>
                    </a:p>
                  </a:txBody>
                  <a:tcPr marL="91421" marR="91421" marT="45698" marB="4569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algn="ctr"/>
                      <a:r>
                        <a:rPr kumimoji="0" lang="en-US" sz="2000" b="0" i="0" u="none" strike="noStrike" kern="1200" cap="none" normalizeH="0" baseline="0" dirty="0" err="1" smtClean="0">
                          <a:ln>
                            <a:noFill/>
                          </a:ln>
                          <a:solidFill>
                            <a:schemeClr val="tx2"/>
                          </a:solidFill>
                          <a:effectLst/>
                          <a:latin typeface="Arial" charset="0"/>
                          <a:ea typeface="+mn-ea"/>
                          <a:cs typeface="+mn-cs"/>
                        </a:rPr>
                        <a:t>intext</a:t>
                      </a:r>
                      <a:r>
                        <a:rPr kumimoji="0" lang="en-US" sz="2000" b="0" i="0" u="none" strike="noStrike" kern="1200" cap="none" normalizeH="0" baseline="0" dirty="0" smtClean="0">
                          <a:ln>
                            <a:noFill/>
                          </a:ln>
                          <a:solidFill>
                            <a:schemeClr val="tx2"/>
                          </a:solidFill>
                          <a:effectLst/>
                          <a:latin typeface="Arial" charset="0"/>
                          <a:ea typeface="+mn-ea"/>
                          <a:cs typeface="+mn-cs"/>
                        </a:rPr>
                        <a:t>:</a:t>
                      </a:r>
                      <a:r>
                        <a:rPr kumimoji="0" lang="ru-RU" sz="1300" b="0" i="0" u="none" strike="noStrike" kern="1200" cap="none" normalizeH="0" baseline="0" dirty="0" smtClean="0">
                          <a:ln>
                            <a:noFill/>
                          </a:ln>
                          <a:solidFill>
                            <a:schemeClr val="tx2"/>
                          </a:solidFill>
                          <a:effectLst/>
                          <a:latin typeface="Arial" charset="0"/>
                          <a:ea typeface="+mn-ea"/>
                          <a:cs typeface="+mn-cs"/>
                        </a:rPr>
                        <a:t>Слово</a:t>
                      </a:r>
                      <a:endParaRPr kumimoji="0" lang="ru-RU" sz="1300" b="0" i="0" u="none" strike="noStrike" kern="1200" cap="none" normalizeH="0" baseline="0" dirty="0">
                        <a:ln>
                          <a:noFill/>
                        </a:ln>
                        <a:solidFill>
                          <a:schemeClr val="tx2"/>
                        </a:solidFill>
                        <a:effectLst/>
                        <a:latin typeface="Arial" charset="0"/>
                        <a:ea typeface="+mn-ea"/>
                        <a:cs typeface="+mn-cs"/>
                      </a:endParaRPr>
                    </a:p>
                  </a:txBody>
                  <a:tcPr marL="91421" marR="91421" marT="45698" marB="45698" anchor="ctr" horzOverflow="overflow">
                    <a:lnL w="12700" cap="flat" cmpd="sng" algn="ctr">
                      <a:solidFill>
                        <a:schemeClr val="tx1"/>
                      </a:solidFill>
                      <a:prstDash val="solid"/>
                      <a:miter lim="800000"/>
                      <a:headEnd type="none" w="med" len="med"/>
                      <a:tailEnd type="none" w="med" len="med"/>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16379">
                <a:tc>
                  <a:txBody>
                    <a:bodyPr/>
                    <a:lstStyle/>
                    <a:p>
                      <a:pPr algn="ctr"/>
                      <a:r>
                        <a:rPr kumimoji="0" lang="ru-RU" sz="1800" b="0" i="0" u="none" strike="noStrike" kern="1200" cap="none" normalizeH="0" baseline="0" dirty="0" smtClean="0">
                          <a:ln>
                            <a:noFill/>
                          </a:ln>
                          <a:solidFill>
                            <a:schemeClr val="tx2"/>
                          </a:solidFill>
                          <a:effectLst/>
                          <a:latin typeface="Arial" charset="0"/>
                          <a:ea typeface="+mn-ea"/>
                          <a:cs typeface="+mn-cs"/>
                        </a:rPr>
                        <a:t>Цитата с пропущенными словами</a:t>
                      </a:r>
                      <a:endParaRPr kumimoji="0" lang="ru-RU" sz="1800" b="0" i="0" u="none" strike="noStrike" kern="1200" cap="none" normalizeH="0" baseline="0" dirty="0">
                        <a:ln>
                          <a:noFill/>
                        </a:ln>
                        <a:solidFill>
                          <a:schemeClr val="tx2"/>
                        </a:solidFill>
                        <a:effectLst/>
                        <a:latin typeface="Arial" charset="0"/>
                        <a:ea typeface="+mn-ea"/>
                        <a:cs typeface="+mn-cs"/>
                      </a:endParaRPr>
                    </a:p>
                  </a:txBody>
                  <a:tcPr marL="91421" marR="91421" marT="45698" marB="45698" anchor="ctr" horzOverflow="overflow">
                    <a:lnL>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algn="ctr"/>
                      <a:r>
                        <a:rPr kumimoji="0" lang="ru-RU" sz="2000" b="0" i="0" u="none" strike="noStrike" kern="1200" cap="none" normalizeH="0" baseline="0" dirty="0" smtClean="0">
                          <a:ln>
                            <a:noFill/>
                          </a:ln>
                          <a:solidFill>
                            <a:schemeClr val="tx2"/>
                          </a:solidFill>
                          <a:effectLst/>
                          <a:latin typeface="Arial" charset="0"/>
                          <a:ea typeface="+mn-ea"/>
                          <a:cs typeface="+mn-cs"/>
                        </a:rPr>
                        <a:t>"</a:t>
                      </a:r>
                      <a:r>
                        <a:rPr kumimoji="0" lang="ru-RU" sz="1300" b="0" i="0" u="none" strike="noStrike" kern="1200" cap="none" normalizeH="0" baseline="0" dirty="0" smtClean="0">
                          <a:ln>
                            <a:noFill/>
                          </a:ln>
                          <a:solidFill>
                            <a:schemeClr val="tx2"/>
                          </a:solidFill>
                          <a:effectLst/>
                          <a:latin typeface="Arial" charset="0"/>
                          <a:ea typeface="+mn-ea"/>
                          <a:cs typeface="+mn-cs"/>
                        </a:rPr>
                        <a:t>Слово1</a:t>
                      </a:r>
                      <a:r>
                        <a:rPr kumimoji="0" lang="ru-RU" sz="2000" b="0" i="0" u="none" strike="noStrike" kern="1200" cap="none" normalizeH="0" baseline="0" dirty="0" smtClean="0">
                          <a:ln>
                            <a:noFill/>
                          </a:ln>
                          <a:solidFill>
                            <a:schemeClr val="tx2"/>
                          </a:solidFill>
                          <a:effectLst/>
                          <a:latin typeface="Arial" charset="0"/>
                          <a:ea typeface="+mn-ea"/>
                          <a:cs typeface="+mn-cs"/>
                        </a:rPr>
                        <a:t> ** </a:t>
                      </a:r>
                      <a:r>
                        <a:rPr kumimoji="0" lang="ru-RU" sz="1300" b="0" i="0" u="none" strike="noStrike" kern="1200" cap="none" normalizeH="0" baseline="0" dirty="0" smtClean="0">
                          <a:ln>
                            <a:noFill/>
                          </a:ln>
                          <a:solidFill>
                            <a:schemeClr val="tx2"/>
                          </a:solidFill>
                          <a:effectLst/>
                          <a:latin typeface="Arial" charset="0"/>
                          <a:ea typeface="+mn-ea"/>
                          <a:cs typeface="+mn-cs"/>
                        </a:rPr>
                        <a:t>слово4</a:t>
                      </a:r>
                      <a:r>
                        <a:rPr kumimoji="0" lang="ru-RU" sz="2000" b="0" i="0" u="none" strike="noStrike" kern="1200" cap="none" normalizeH="0" baseline="0" dirty="0" smtClean="0">
                          <a:ln>
                            <a:noFill/>
                          </a:ln>
                          <a:solidFill>
                            <a:schemeClr val="tx2"/>
                          </a:solidFill>
                          <a:effectLst/>
                          <a:latin typeface="Arial" charset="0"/>
                          <a:ea typeface="+mn-ea"/>
                          <a:cs typeface="+mn-cs"/>
                        </a:rPr>
                        <a:t>"</a:t>
                      </a:r>
                    </a:p>
                  </a:txBody>
                  <a:tcPr marL="91421" marR="91421" marT="45698" marB="4569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normalizeH="0" baseline="0" dirty="0" smtClean="0">
                          <a:ln>
                            <a:noFill/>
                          </a:ln>
                          <a:solidFill>
                            <a:schemeClr val="tx2"/>
                          </a:solidFill>
                          <a:effectLst/>
                          <a:latin typeface="Arial" charset="0"/>
                          <a:ea typeface="+mn-ea"/>
                          <a:cs typeface="+mn-cs"/>
                        </a:rPr>
                        <a:t>"</a:t>
                      </a:r>
                      <a:r>
                        <a:rPr kumimoji="0" lang="ru-RU" sz="1300" b="0" i="0" u="none" strike="noStrike" kern="1200" cap="none" normalizeH="0" baseline="0" dirty="0" smtClean="0">
                          <a:ln>
                            <a:noFill/>
                          </a:ln>
                          <a:solidFill>
                            <a:schemeClr val="tx2"/>
                          </a:solidFill>
                          <a:effectLst/>
                          <a:latin typeface="Arial" charset="0"/>
                          <a:ea typeface="+mn-ea"/>
                          <a:cs typeface="+mn-cs"/>
                        </a:rPr>
                        <a:t>Слово1</a:t>
                      </a:r>
                      <a:r>
                        <a:rPr kumimoji="0" lang="ru-RU" sz="2000" b="0" i="0" u="none" strike="noStrike" kern="1200" cap="none" normalizeH="0" baseline="0" dirty="0" smtClean="0">
                          <a:ln>
                            <a:noFill/>
                          </a:ln>
                          <a:solidFill>
                            <a:schemeClr val="tx2"/>
                          </a:solidFill>
                          <a:effectLst/>
                          <a:latin typeface="Arial" charset="0"/>
                          <a:ea typeface="+mn-ea"/>
                          <a:cs typeface="+mn-cs"/>
                        </a:rPr>
                        <a:t> * </a:t>
                      </a:r>
                      <a:r>
                        <a:rPr kumimoji="0" lang="ru-RU" sz="1300" b="0" i="0" u="none" strike="noStrike" kern="1200" cap="none" normalizeH="0" baseline="0" dirty="0" smtClean="0">
                          <a:ln>
                            <a:noFill/>
                          </a:ln>
                          <a:solidFill>
                            <a:schemeClr val="tx2"/>
                          </a:solidFill>
                          <a:effectLst/>
                          <a:latin typeface="Arial" charset="0"/>
                          <a:ea typeface="+mn-ea"/>
                          <a:cs typeface="+mn-cs"/>
                        </a:rPr>
                        <a:t>слово4</a:t>
                      </a:r>
                      <a:r>
                        <a:rPr kumimoji="0" lang="ru-RU" sz="2000" b="0" i="0" u="none" strike="noStrike" kern="1200" cap="none" normalizeH="0" baseline="0" dirty="0" smtClean="0">
                          <a:ln>
                            <a:noFill/>
                          </a:ln>
                          <a:solidFill>
                            <a:schemeClr val="tx2"/>
                          </a:solidFill>
                          <a:effectLst/>
                          <a:latin typeface="Arial" charset="0"/>
                          <a:ea typeface="+mn-ea"/>
                          <a:cs typeface="+mn-cs"/>
                        </a:rPr>
                        <a:t>"</a:t>
                      </a:r>
                      <a:endParaRPr kumimoji="0" lang="en-US" sz="2000" b="0" i="0" u="none" strike="noStrike" kern="1200" cap="none" normalizeH="0" baseline="0" dirty="0" smtClean="0">
                        <a:ln>
                          <a:noFill/>
                        </a:ln>
                        <a:solidFill>
                          <a:schemeClr val="tx2"/>
                        </a:solidFill>
                        <a:effectLst/>
                        <a:latin typeface="Arial" charset="0"/>
                        <a:ea typeface="+mn-ea"/>
                        <a:cs typeface="+mn-cs"/>
                      </a:endParaRPr>
                    </a:p>
                  </a:txBody>
                  <a:tcPr marL="91421" marR="91421" marT="45698" marB="45698" anchor="ctr" horzOverflow="overflow">
                    <a:lnL w="12700" cap="flat" cmpd="sng" algn="ctr">
                      <a:solidFill>
                        <a:schemeClr val="tx1"/>
                      </a:solidFill>
                      <a:prstDash val="solid"/>
                      <a:miter lim="800000"/>
                      <a:headEnd type="none" w="med" len="med"/>
                      <a:tailEnd type="none" w="med" len="med"/>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dirty="0" smtClean="0">
                          <a:ln>
                            <a:noFill/>
                          </a:ln>
                          <a:solidFill>
                            <a:schemeClr val="tx2"/>
                          </a:solidFill>
                          <a:effectLst/>
                          <a:latin typeface="Arial" charset="0"/>
                        </a:rPr>
                        <a:t>Расстояние между </a:t>
                      </a:r>
                      <a:r>
                        <a:rPr kumimoji="0" lang="ru-RU" sz="1800" b="0" i="0" u="none" strike="noStrike" cap="none" normalizeH="0" baseline="0" dirty="0" smtClean="0">
                          <a:ln>
                            <a:noFill/>
                          </a:ln>
                          <a:solidFill>
                            <a:schemeClr val="tx2"/>
                          </a:solidFill>
                          <a:effectLst/>
                          <a:latin typeface="Arial" charset="0"/>
                        </a:rPr>
                        <a:t>словами </a:t>
                      </a:r>
                      <a:r>
                        <a:rPr kumimoji="0" lang="ru-RU" sz="1200" b="0" i="0" u="none" strike="noStrike" cap="none" normalizeH="0" baseline="0" dirty="0" smtClean="0">
                          <a:ln>
                            <a:noFill/>
                          </a:ln>
                          <a:solidFill>
                            <a:schemeClr val="tx2"/>
                          </a:solidFill>
                          <a:effectLst/>
                          <a:latin typeface="Arial" charset="0"/>
                        </a:rPr>
                        <a:t>(в примере 2 слова)</a:t>
                      </a:r>
                      <a:endParaRPr kumimoji="0" lang="ru-RU" sz="1200" b="0" i="0" u="none" strike="noStrike" cap="none" normalizeH="0" baseline="0" dirty="0" smtClean="0">
                        <a:ln>
                          <a:noFill/>
                        </a:ln>
                        <a:solidFill>
                          <a:schemeClr val="tx2"/>
                        </a:solidFill>
                        <a:effectLst/>
                        <a:latin typeface="Arial" charset="0"/>
                      </a:endParaRPr>
                    </a:p>
                  </a:txBody>
                  <a:tcPr marL="91421" marR="91421" marT="45698" marB="45698" anchor="ctr" horzOverflow="overflow">
                    <a:lnL>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ru-RU" sz="1300" b="0" i="0" u="none" strike="noStrike" kern="1200" cap="none" normalizeH="0" baseline="0" dirty="0" smtClean="0">
                          <a:ln>
                            <a:noFill/>
                          </a:ln>
                          <a:solidFill>
                            <a:schemeClr val="tx2"/>
                          </a:solidFill>
                          <a:effectLst/>
                          <a:latin typeface="Arial" charset="0"/>
                          <a:ea typeface="+mn-ea"/>
                          <a:cs typeface="+mn-cs"/>
                        </a:rPr>
                        <a:t>Слово1</a:t>
                      </a:r>
                      <a:r>
                        <a:rPr kumimoji="0" lang="ru-RU" sz="2000" b="0" i="0" u="none" strike="noStrike" kern="1200" cap="none" normalizeH="0" baseline="0" dirty="0" smtClean="0">
                          <a:ln>
                            <a:noFill/>
                          </a:ln>
                          <a:solidFill>
                            <a:schemeClr val="tx2"/>
                          </a:solidFill>
                          <a:effectLst/>
                          <a:latin typeface="Arial" charset="0"/>
                          <a:ea typeface="+mn-ea"/>
                          <a:cs typeface="+mn-cs"/>
                        </a:rPr>
                        <a:t> /</a:t>
                      </a:r>
                      <a:r>
                        <a:rPr kumimoji="0" lang="ru-RU" sz="2000" b="0" i="0" u="none" strike="noStrike" kern="1200" cap="none" normalizeH="0" baseline="0" smtClean="0">
                          <a:ln>
                            <a:noFill/>
                          </a:ln>
                          <a:solidFill>
                            <a:schemeClr val="tx2"/>
                          </a:solidFill>
                          <a:effectLst/>
                          <a:latin typeface="Arial" charset="0"/>
                          <a:ea typeface="+mn-ea"/>
                          <a:cs typeface="+mn-cs"/>
                        </a:rPr>
                        <a:t>2 </a:t>
                      </a:r>
                      <a:r>
                        <a:rPr kumimoji="0" lang="ru-RU" sz="1300" b="0" i="0" u="none" strike="noStrike" kern="1200" cap="none" normalizeH="0" baseline="0" smtClean="0">
                          <a:ln>
                            <a:noFill/>
                          </a:ln>
                          <a:solidFill>
                            <a:schemeClr val="tx2"/>
                          </a:solidFill>
                          <a:effectLst/>
                          <a:latin typeface="Arial" charset="0"/>
                          <a:ea typeface="+mn-ea"/>
                          <a:cs typeface="+mn-cs"/>
                        </a:rPr>
                        <a:t>слово4</a:t>
                      </a:r>
                      <a:endParaRPr kumimoji="0" lang="ru-RU" sz="1300" b="0" i="0" u="none" strike="noStrike" kern="1200" cap="none" normalizeH="0" baseline="0" dirty="0" smtClean="0">
                        <a:ln>
                          <a:noFill/>
                        </a:ln>
                        <a:solidFill>
                          <a:schemeClr val="tx2"/>
                        </a:solidFill>
                        <a:effectLst/>
                        <a:latin typeface="Arial" charset="0"/>
                        <a:ea typeface="+mn-ea"/>
                        <a:cs typeface="+mn-cs"/>
                      </a:endParaRPr>
                    </a:p>
                  </a:txBody>
                  <a:tcPr marL="91421" marR="91421" marT="45698" marB="4569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defRPr/>
                      </a:pPr>
                      <a:r>
                        <a:rPr kumimoji="0" lang="ru-RU" sz="1300" b="0" i="0" u="none" strike="noStrike" kern="1200" cap="none" normalizeH="0" baseline="0" dirty="0" smtClean="0">
                          <a:ln>
                            <a:noFill/>
                          </a:ln>
                          <a:solidFill>
                            <a:schemeClr val="tx2"/>
                          </a:solidFill>
                          <a:effectLst/>
                          <a:latin typeface="Arial" charset="0"/>
                          <a:ea typeface="+mn-ea"/>
                          <a:cs typeface="+mn-cs"/>
                        </a:rPr>
                        <a:t>Слово1 </a:t>
                      </a:r>
                      <a:r>
                        <a:rPr kumimoji="0" lang="en-US" sz="2000" b="0" i="0" u="none" strike="noStrike" kern="1200" cap="none" normalizeH="0" baseline="0" dirty="0" smtClean="0">
                          <a:ln>
                            <a:noFill/>
                          </a:ln>
                          <a:solidFill>
                            <a:schemeClr val="tx2"/>
                          </a:solidFill>
                          <a:effectLst/>
                          <a:latin typeface="Arial" charset="0"/>
                          <a:ea typeface="+mn-ea"/>
                          <a:cs typeface="+mn-cs"/>
                        </a:rPr>
                        <a:t>AROUND(</a:t>
                      </a:r>
                      <a:r>
                        <a:rPr kumimoji="0" lang="ru-RU" sz="2000" b="0" i="0" u="none" strike="noStrike" kern="1200" cap="none" normalizeH="0" baseline="0" dirty="0" smtClean="0">
                          <a:ln>
                            <a:noFill/>
                          </a:ln>
                          <a:solidFill>
                            <a:schemeClr val="tx2"/>
                          </a:solidFill>
                          <a:effectLst/>
                          <a:latin typeface="Arial" charset="0"/>
                          <a:ea typeface="+mn-ea"/>
                          <a:cs typeface="+mn-cs"/>
                        </a:rPr>
                        <a:t>2</a:t>
                      </a:r>
                      <a:r>
                        <a:rPr kumimoji="0" lang="en-US" sz="2000" b="0" i="0" u="none" strike="noStrike" kern="1200" cap="none" normalizeH="0" baseline="0" dirty="0" smtClean="0">
                          <a:ln>
                            <a:noFill/>
                          </a:ln>
                          <a:solidFill>
                            <a:schemeClr val="tx2"/>
                          </a:solidFill>
                          <a:effectLst/>
                          <a:latin typeface="Arial" charset="0"/>
                          <a:ea typeface="+mn-ea"/>
                          <a:cs typeface="+mn-cs"/>
                        </a:rPr>
                        <a:t>)</a:t>
                      </a:r>
                      <a:r>
                        <a:rPr kumimoji="0" lang="ru-RU" sz="3200" b="0" i="0" u="none" strike="noStrike" kern="1200" cap="none" normalizeH="0" baseline="0" dirty="0" smtClean="0">
                          <a:ln>
                            <a:noFill/>
                          </a:ln>
                          <a:solidFill>
                            <a:schemeClr val="tx2"/>
                          </a:solidFill>
                          <a:effectLst/>
                          <a:latin typeface="Arial" charset="0"/>
                          <a:ea typeface="+mn-ea"/>
                          <a:cs typeface="+mn-cs"/>
                        </a:rPr>
                        <a:t> </a:t>
                      </a:r>
                      <a:r>
                        <a:rPr kumimoji="0" lang="ru-RU" sz="1300" b="0" i="0" u="none" strike="noStrike" kern="1200" cap="none" normalizeH="0" baseline="0" dirty="0" smtClean="0">
                          <a:ln>
                            <a:noFill/>
                          </a:ln>
                          <a:solidFill>
                            <a:schemeClr val="tx2"/>
                          </a:solidFill>
                          <a:effectLst/>
                          <a:latin typeface="Arial" charset="0"/>
                          <a:ea typeface="+mn-ea"/>
                          <a:cs typeface="+mn-cs"/>
                        </a:rPr>
                        <a:t>слово4</a:t>
                      </a:r>
                    </a:p>
                  </a:txBody>
                  <a:tcPr marL="91421" marR="91421" marT="45698" marB="45698" anchor="ctr" horzOverflow="overflow">
                    <a:lnL w="12700" cap="flat" cmpd="sng" algn="ctr">
                      <a:solidFill>
                        <a:schemeClr val="tx1"/>
                      </a:solidFill>
                      <a:prstDash val="solid"/>
                      <a:miter lim="800000"/>
                      <a:headEnd type="none" w="med" len="med"/>
                      <a:tailEnd type="none" w="med" len="med"/>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6203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dirty="0" smtClean="0">
                          <a:ln>
                            <a:noFill/>
                          </a:ln>
                          <a:solidFill>
                            <a:schemeClr val="tx2"/>
                          </a:solidFill>
                          <a:effectLst/>
                          <a:latin typeface="Arial" charset="0"/>
                        </a:rPr>
                        <a:t>Группировка</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ru-RU" sz="1200" b="0" i="0" u="none" strike="noStrike" kern="1200" cap="none" normalizeH="0" baseline="0" dirty="0" smtClean="0">
                          <a:ln>
                            <a:noFill/>
                          </a:ln>
                          <a:solidFill>
                            <a:schemeClr val="tx2"/>
                          </a:solidFill>
                          <a:effectLst/>
                          <a:latin typeface="Arial" charset="0"/>
                          <a:ea typeface="+mn-ea"/>
                          <a:cs typeface="+mn-cs"/>
                        </a:rPr>
                        <a:t>Приоритет : </a:t>
                      </a:r>
                      <a:r>
                        <a:rPr kumimoji="0" lang="en-US" sz="1200" b="0" i="0" u="none" strike="noStrike" kern="1200" cap="none" normalizeH="0" baseline="0" dirty="0" smtClean="0">
                          <a:ln>
                            <a:noFill/>
                          </a:ln>
                          <a:solidFill>
                            <a:schemeClr val="tx2"/>
                          </a:solidFill>
                          <a:effectLst/>
                          <a:latin typeface="Arial" charset="0"/>
                          <a:ea typeface="+mn-ea"/>
                          <a:cs typeface="+mn-cs"/>
                        </a:rPr>
                        <a:t>NOT, AND, OR</a:t>
                      </a:r>
                      <a:r>
                        <a:rPr kumimoji="0" lang="ru-RU" sz="1800" b="0" i="0" u="none" strike="noStrike" cap="none" normalizeH="0" baseline="0" dirty="0" smtClean="0">
                          <a:ln>
                            <a:noFill/>
                          </a:ln>
                          <a:solidFill>
                            <a:schemeClr val="tx2"/>
                          </a:solidFill>
                          <a:effectLst/>
                          <a:latin typeface="Arial" charset="0"/>
                        </a:rPr>
                        <a:t> </a:t>
                      </a:r>
                    </a:p>
                  </a:txBody>
                  <a:tcPr marL="91421" marR="91421" marT="45698" marB="45698" anchor="ctr" horzOverflow="overflow">
                    <a:lnL>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ru-RU" sz="2000" b="0" i="0" u="none" strike="noStrike" cap="none" normalizeH="0" baseline="0" dirty="0" smtClean="0">
                        <a:ln>
                          <a:noFill/>
                        </a:ln>
                        <a:solidFill>
                          <a:schemeClr val="tx2"/>
                        </a:solidFill>
                        <a:effectLst/>
                        <a:latin typeface="Arial" charset="0"/>
                      </a:endParaRPr>
                    </a:p>
                  </a:txBody>
                  <a:tcPr marL="91421" marR="91421" marT="45698" marB="4569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ru-RU" sz="2000" b="0" i="0" u="none" strike="noStrike" cap="none" normalizeH="0" baseline="0" dirty="0" smtClean="0">
                          <a:ln>
                            <a:noFill/>
                          </a:ln>
                          <a:solidFill>
                            <a:schemeClr val="tx2"/>
                          </a:solidFill>
                          <a:effectLst/>
                          <a:latin typeface="Arial" charset="0"/>
                        </a:rPr>
                        <a:t>()</a:t>
                      </a:r>
                    </a:p>
                  </a:txBody>
                  <a:tcPr marL="91421" marR="91421" marT="45698" marB="45698" anchor="ctr" horzOverflow="overflow">
                    <a:lnL w="12700" cap="flat" cmpd="sng" algn="ctr">
                      <a:solidFill>
                        <a:schemeClr val="tx1"/>
                      </a:solidFill>
                      <a:prstDash val="solid"/>
                      <a:miter lim="800000"/>
                      <a:headEnd type="none" w="med" len="med"/>
                      <a:tailEnd type="none" w="med" len="med"/>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r>
            </a:tbl>
          </a:graphicData>
        </a:graphic>
      </p:graphicFrame>
      <p:sp>
        <p:nvSpPr>
          <p:cNvPr id="19492" name="TextBox 3"/>
          <p:cNvSpPr txBox="1">
            <a:spLocks noChangeArrowheads="1"/>
          </p:cNvSpPr>
          <p:nvPr/>
        </p:nvSpPr>
        <p:spPr bwMode="auto">
          <a:xfrm>
            <a:off x="900113" y="6100763"/>
            <a:ext cx="7561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100000"/>
              </a:lnSpc>
              <a:spcBef>
                <a:spcPct val="0"/>
              </a:spcBef>
              <a:buClrTx/>
              <a:buSzTx/>
              <a:buFontTx/>
              <a:buNone/>
            </a:pPr>
            <a:r>
              <a:rPr lang="ru-RU" altLang="ru-RU" sz="1200"/>
              <a:t>См., например, Продвинутый поиск в Яндекс - </a:t>
            </a:r>
            <a:r>
              <a:rPr lang="en-US" altLang="ru-RU" sz="1200">
                <a:hlinkClick r:id="rId3"/>
              </a:rPr>
              <a:t>https://hackware.ru/?p=6045</a:t>
            </a:r>
            <a:endParaRPr lang="ru-RU" altLang="ru-RU" sz="1200"/>
          </a:p>
          <a:p>
            <a:pPr>
              <a:lnSpc>
                <a:spcPct val="100000"/>
              </a:lnSpc>
              <a:spcBef>
                <a:spcPct val="0"/>
              </a:spcBef>
              <a:buClrTx/>
              <a:buSzTx/>
              <a:buFontTx/>
              <a:buNone/>
            </a:pPr>
            <a:r>
              <a:rPr lang="ru-RU" altLang="ru-RU" sz="1200"/>
              <a:t>Продвинутый поиск в Гугл - </a:t>
            </a:r>
            <a:r>
              <a:rPr lang="en-US" altLang="ru-RU" sz="1200">
                <a:hlinkClick r:id="rId4"/>
              </a:rPr>
              <a:t>https://hackware.ru/?p=5996</a:t>
            </a:r>
            <a:r>
              <a:rPr lang="ru-RU" altLang="ru-RU" sz="1200"/>
              <a:t> </a:t>
            </a:r>
          </a:p>
        </p:txBody>
      </p:sp>
    </p:spTree>
    <p:extLst>
      <p:ext uri="{BB962C8B-B14F-4D97-AF65-F5344CB8AC3E}">
        <p14:creationId xmlns:p14="http://schemas.microsoft.com/office/powerpoint/2010/main" val="2645249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1"/>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l">
              <a:spcBef>
                <a:spcPct val="0"/>
              </a:spcBef>
              <a:buClrTx/>
              <a:buSzTx/>
              <a:buFontTx/>
              <a:buNone/>
            </a:pPr>
            <a:fld id="{CF73BB2C-28E9-4B81-9DB0-670333DC9FC8}" type="slidenum">
              <a:rPr lang="ru-RU" altLang="ru-RU" sz="1200" smtClean="0">
                <a:latin typeface="Tahoma" panose="020B0604030504040204" pitchFamily="34" charset="0"/>
              </a:rPr>
              <a:pPr algn="l">
                <a:spcBef>
                  <a:spcPct val="0"/>
                </a:spcBef>
                <a:buClrTx/>
                <a:buSzTx/>
                <a:buFontTx/>
                <a:buNone/>
              </a:pPr>
              <a:t>8</a:t>
            </a:fld>
            <a:endParaRPr lang="ru-RU" altLang="ru-RU" sz="1200" smtClean="0">
              <a:latin typeface="Tahoma" panose="020B0604030504040204" pitchFamily="34" charset="0"/>
            </a:endParaRPr>
          </a:p>
        </p:txBody>
      </p:sp>
      <p:pic>
        <p:nvPicPr>
          <p:cNvPr id="19459"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93663"/>
            <a:ext cx="4537075"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Рисунок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55563"/>
            <a:ext cx="4537075"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Скругленная прямоугольная выноска 10"/>
          <p:cNvSpPr>
            <a:spLocks noChangeArrowheads="1"/>
          </p:cNvSpPr>
          <p:nvPr/>
        </p:nvSpPr>
        <p:spPr bwMode="auto">
          <a:xfrm>
            <a:off x="1979613" y="1124744"/>
            <a:ext cx="1727200" cy="603250"/>
          </a:xfrm>
          <a:prstGeom prst="wedgeRoundRectCallout">
            <a:avLst>
              <a:gd name="adj1" fmla="val -20833"/>
              <a:gd name="adj2" fmla="val 70657"/>
              <a:gd name="adj3" fmla="val 16667"/>
            </a:avLst>
          </a:prstGeom>
          <a:solidFill>
            <a:schemeClr val="accent1"/>
          </a:solidFill>
          <a:ln w="9525" algn="ctr">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ru-RU" altLang="ru-RU" sz="1800" dirty="0" smtClean="0">
                <a:latin typeface="Garamond" panose="02020404030301010803" pitchFamily="18" charset="0"/>
              </a:rPr>
              <a:t>или </a:t>
            </a:r>
            <a:r>
              <a:rPr lang="ru-RU" altLang="ru-RU" sz="1800" dirty="0">
                <a:latin typeface="Garamond" panose="02020404030301010803" pitchFamily="18" charset="0"/>
              </a:rPr>
              <a:t>сыр, или колбаса</a:t>
            </a:r>
          </a:p>
        </p:txBody>
      </p:sp>
      <p:sp>
        <p:nvSpPr>
          <p:cNvPr id="19462" name="Скругленная прямоугольная выноска 11"/>
          <p:cNvSpPr>
            <a:spLocks noChangeArrowheads="1"/>
          </p:cNvSpPr>
          <p:nvPr/>
        </p:nvSpPr>
        <p:spPr bwMode="auto">
          <a:xfrm>
            <a:off x="6553200" y="1124744"/>
            <a:ext cx="1800225" cy="602860"/>
          </a:xfrm>
          <a:prstGeom prst="wedgeRoundRectCallout">
            <a:avLst>
              <a:gd name="adj1" fmla="val -20833"/>
              <a:gd name="adj2" fmla="val 70657"/>
              <a:gd name="adj3" fmla="val 16667"/>
            </a:avLst>
          </a:prstGeom>
          <a:solidFill>
            <a:schemeClr val="accent1"/>
          </a:solidFill>
          <a:ln w="9525" algn="ctr">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ru-RU" altLang="ru-RU" sz="1800" dirty="0" smtClean="0">
                <a:latin typeface="Garamond" panose="02020404030301010803" pitchFamily="18" charset="0"/>
              </a:rPr>
              <a:t>одновременно </a:t>
            </a:r>
            <a:r>
              <a:rPr lang="ru-RU" altLang="ru-RU" sz="1800" dirty="0">
                <a:latin typeface="Garamond" panose="02020404030301010803" pitchFamily="18" charset="0"/>
              </a:rPr>
              <a:t>и </a:t>
            </a:r>
            <a:r>
              <a:rPr lang="ru-RU" altLang="ru-RU" sz="1800" dirty="0" smtClean="0">
                <a:latin typeface="Garamond" panose="02020404030301010803" pitchFamily="18" charset="0"/>
              </a:rPr>
              <a:t>сыр, </a:t>
            </a:r>
            <a:r>
              <a:rPr lang="ru-RU" altLang="ru-RU" sz="1800" dirty="0">
                <a:latin typeface="Garamond" panose="02020404030301010803" pitchFamily="18" charset="0"/>
              </a:rPr>
              <a:t>и колбаса</a:t>
            </a:r>
          </a:p>
        </p:txBody>
      </p:sp>
      <p:cxnSp>
        <p:nvCxnSpPr>
          <p:cNvPr id="19463" name="Прямая соединительная линия 8"/>
          <p:cNvCxnSpPr>
            <a:cxnSpLocks noChangeShapeType="1"/>
          </p:cNvCxnSpPr>
          <p:nvPr/>
        </p:nvCxnSpPr>
        <p:spPr bwMode="auto">
          <a:xfrm>
            <a:off x="1331913" y="1989138"/>
            <a:ext cx="647700" cy="0"/>
          </a:xfrm>
          <a:prstGeom prst="line">
            <a:avLst/>
          </a:prstGeom>
          <a:noFill/>
          <a:ln w="28575" algn="ctr">
            <a:solidFill>
              <a:srgbClr val="FF0000"/>
            </a:solidFill>
            <a:miter lim="800000"/>
            <a:headEnd/>
            <a:tailEnd/>
          </a:ln>
          <a:extLst>
            <a:ext uri="{909E8E84-426E-40DD-AFC4-6F175D3DCCD1}">
              <a14:hiddenFill xmlns:a14="http://schemas.microsoft.com/office/drawing/2010/main">
                <a:noFill/>
              </a14:hiddenFill>
            </a:ext>
          </a:extLst>
        </p:spPr>
      </p:cxnSp>
      <p:cxnSp>
        <p:nvCxnSpPr>
          <p:cNvPr id="19464" name="Прямая соединительная линия 15"/>
          <p:cNvCxnSpPr>
            <a:cxnSpLocks noChangeShapeType="1"/>
          </p:cNvCxnSpPr>
          <p:nvPr/>
        </p:nvCxnSpPr>
        <p:spPr bwMode="auto">
          <a:xfrm>
            <a:off x="5905500" y="1989138"/>
            <a:ext cx="647700" cy="0"/>
          </a:xfrm>
          <a:prstGeom prst="line">
            <a:avLst/>
          </a:prstGeom>
          <a:noFill/>
          <a:ln w="28575" algn="ctr">
            <a:solidFill>
              <a:srgbClr val="FF0000"/>
            </a:solidFill>
            <a:miter lim="800000"/>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Номер слайда 3"/>
          <p:cNvSpPr>
            <a:spLocks noGrp="1"/>
          </p:cNvSpPr>
          <p:nvPr>
            <p:ph type="sldNum" sz="quarter" idx="11"/>
          </p:nvPr>
        </p:nvSpPr>
        <p:spPr>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l">
              <a:spcBef>
                <a:spcPct val="0"/>
              </a:spcBef>
              <a:buClrTx/>
              <a:buSzTx/>
              <a:buFontTx/>
              <a:buNone/>
            </a:pPr>
            <a:fld id="{EB4E073F-7B22-4E9A-B300-9201BE6760F4}" type="slidenum">
              <a:rPr lang="ru-RU" altLang="ru-RU" sz="1200" smtClean="0">
                <a:latin typeface="Tahoma" panose="020B0604030504040204" pitchFamily="34" charset="0"/>
              </a:rPr>
              <a:pPr algn="l">
                <a:spcBef>
                  <a:spcPct val="0"/>
                </a:spcBef>
                <a:buClrTx/>
                <a:buSzTx/>
                <a:buFontTx/>
                <a:buNone/>
              </a:pPr>
              <a:t>9</a:t>
            </a:fld>
            <a:endParaRPr lang="ru-RU" altLang="ru-RU" sz="1200" smtClean="0">
              <a:latin typeface="Tahoma" panose="020B0604030504040204" pitchFamily="34" charset="0"/>
            </a:endParaRPr>
          </a:p>
        </p:txBody>
      </p:sp>
      <p:pic>
        <p:nvPicPr>
          <p:cNvPr id="20483" name="Рисунок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0250" y="90488"/>
            <a:ext cx="4573588"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Рисунок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38" y="90488"/>
            <a:ext cx="4551362" cy="673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Скругленная прямоугольная выноска 8"/>
          <p:cNvSpPr>
            <a:spLocks noChangeArrowheads="1"/>
          </p:cNvSpPr>
          <p:nvPr/>
        </p:nvSpPr>
        <p:spPr bwMode="auto">
          <a:xfrm>
            <a:off x="1838325" y="1124744"/>
            <a:ext cx="1727200" cy="602860"/>
          </a:xfrm>
          <a:prstGeom prst="wedgeRoundRectCallout">
            <a:avLst>
              <a:gd name="adj1" fmla="val -20833"/>
              <a:gd name="adj2" fmla="val 70657"/>
              <a:gd name="adj3" fmla="val 16667"/>
            </a:avLst>
          </a:prstGeom>
          <a:solidFill>
            <a:schemeClr val="accent1"/>
          </a:solidFill>
          <a:ln w="9525" algn="ctr">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ru-RU" altLang="ru-RU" sz="1800" dirty="0" smtClean="0">
                <a:latin typeface="Garamond" panose="02020404030301010803" pitchFamily="18" charset="0"/>
              </a:rPr>
              <a:t>одновременно </a:t>
            </a:r>
            <a:r>
              <a:rPr lang="ru-RU" altLang="ru-RU" sz="1800" dirty="0">
                <a:latin typeface="Garamond" panose="02020404030301010803" pitchFamily="18" charset="0"/>
              </a:rPr>
              <a:t>и </a:t>
            </a:r>
            <a:r>
              <a:rPr lang="ru-RU" altLang="ru-RU" sz="1800" dirty="0" smtClean="0">
                <a:latin typeface="Garamond" panose="02020404030301010803" pitchFamily="18" charset="0"/>
              </a:rPr>
              <a:t>сыр, </a:t>
            </a:r>
            <a:r>
              <a:rPr lang="ru-RU" altLang="ru-RU" sz="1800" dirty="0">
                <a:latin typeface="Garamond" panose="02020404030301010803" pitchFamily="18" charset="0"/>
              </a:rPr>
              <a:t>и грибы</a:t>
            </a:r>
          </a:p>
        </p:txBody>
      </p:sp>
      <p:sp>
        <p:nvSpPr>
          <p:cNvPr id="20486" name="Скругленная прямоугольная выноска 9"/>
          <p:cNvSpPr>
            <a:spLocks noChangeArrowheads="1"/>
          </p:cNvSpPr>
          <p:nvPr/>
        </p:nvSpPr>
        <p:spPr bwMode="auto">
          <a:xfrm>
            <a:off x="6389687" y="1124744"/>
            <a:ext cx="1727200" cy="603250"/>
          </a:xfrm>
          <a:prstGeom prst="wedgeRoundRectCallout">
            <a:avLst>
              <a:gd name="adj1" fmla="val -20833"/>
              <a:gd name="adj2" fmla="val 70657"/>
              <a:gd name="adj3" fmla="val 16667"/>
            </a:avLst>
          </a:prstGeom>
          <a:solidFill>
            <a:schemeClr val="accent1"/>
          </a:solidFill>
          <a:ln w="9525" algn="ctr">
            <a:solidFill>
              <a:schemeClr val="tx1"/>
            </a:solidFill>
            <a:miter lim="800000"/>
            <a:headEnd/>
            <a:tailEnd/>
          </a:ln>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80000"/>
              </a:lnSpc>
              <a:spcBef>
                <a:spcPct val="0"/>
              </a:spcBef>
              <a:buClrTx/>
              <a:buSzTx/>
              <a:buFontTx/>
              <a:buNone/>
            </a:pPr>
            <a:r>
              <a:rPr lang="ru-RU" altLang="ru-RU" sz="1800" dirty="0" smtClean="0">
                <a:latin typeface="Garamond" panose="02020404030301010803" pitchFamily="18" charset="0"/>
              </a:rPr>
              <a:t>сыр, </a:t>
            </a:r>
            <a:r>
              <a:rPr lang="ru-RU" altLang="ru-RU" sz="1800" dirty="0">
                <a:latin typeface="Garamond" panose="02020404030301010803" pitchFamily="18" charset="0"/>
              </a:rPr>
              <a:t>но нет грибов</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3200</TotalTime>
  <Words>843</Words>
  <Application>Microsoft Office PowerPoint</Application>
  <PresentationFormat>Экран (4:3)</PresentationFormat>
  <Paragraphs>121</Paragraphs>
  <Slides>20</Slides>
  <Notes>9</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20</vt:i4>
      </vt:variant>
    </vt:vector>
  </HeadingPairs>
  <TitlesOfParts>
    <vt:vector size="28" baseType="lpstr">
      <vt:lpstr>Arial</vt:lpstr>
      <vt:lpstr>Arial Black</vt:lpstr>
      <vt:lpstr>Garamond</vt:lpstr>
      <vt:lpstr>Tahoma</vt:lpstr>
      <vt:lpstr>Times New Roman</vt:lpstr>
      <vt:lpstr>Wingdings</vt:lpstr>
      <vt:lpstr>Пиксел</vt:lpstr>
      <vt:lpstr>Equation</vt:lpstr>
      <vt:lpstr>Взаимодействие  Клиент – Web-сервер</vt:lpstr>
      <vt:lpstr>Свойства браузера Internet Explorer</vt:lpstr>
      <vt:lpstr>Презентация PowerPoint</vt:lpstr>
      <vt:lpstr>Индексированные каталоги: классификаторы развивают систематический каталог, систематизаторы читают Web-страницы и систематизируют по разделам каталога</vt:lpstr>
      <vt:lpstr>Как работают ИПС</vt:lpstr>
      <vt:lpstr>Примеры ИПС</vt:lpstr>
      <vt:lpstr>Основные логические операторы</vt:lpstr>
      <vt:lpstr>Презентация PowerPoint</vt:lpstr>
      <vt:lpstr>Презентация PowerPoint</vt:lpstr>
      <vt:lpstr>Поиск в Google  для первой лабораторной работы:</vt:lpstr>
      <vt:lpstr>PageRank</vt:lpstr>
      <vt:lpstr>Примеры профессиональных запросов к ИПС</vt:lpstr>
      <vt:lpstr>Релевантность</vt:lpstr>
      <vt:lpstr>Подготовка Web-страниц</vt:lpstr>
      <vt:lpstr>Исходный код страницы</vt:lpstr>
      <vt:lpstr>Презентация PowerPoint</vt:lpstr>
      <vt:lpstr>Презентация PowerPoint</vt:lpstr>
      <vt:lpstr>Презентация PowerPoint</vt:lpstr>
      <vt:lpstr>Презентация PowerPoint</vt:lpstr>
      <vt:lpstr>Презентация PowerPoint</vt:lpstr>
    </vt:vector>
  </TitlesOfParts>
  <Company>ДонНУ</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Сети, Internet (слайды лекций для аспирантов ДонНУ)</dc:title>
  <dc:creator>Толстых В. К.</dc:creator>
  <cp:lastModifiedBy>Толстых Виктор Константинович</cp:lastModifiedBy>
  <cp:revision>499</cp:revision>
  <cp:lastPrinted>1601-01-01T00:00:00Z</cp:lastPrinted>
  <dcterms:created xsi:type="dcterms:W3CDTF">2005-01-18T13:17:10Z</dcterms:created>
  <dcterms:modified xsi:type="dcterms:W3CDTF">2023-03-15T12:09:21Z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