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3"/>
  </p:notesMasterIdLst>
  <p:sldIdLst>
    <p:sldId id="311" r:id="rId2"/>
    <p:sldId id="313" r:id="rId3"/>
    <p:sldId id="353" r:id="rId4"/>
    <p:sldId id="354" r:id="rId5"/>
    <p:sldId id="305" r:id="rId6"/>
    <p:sldId id="349" r:id="rId7"/>
    <p:sldId id="362" r:id="rId8"/>
    <p:sldId id="350" r:id="rId9"/>
    <p:sldId id="306" r:id="rId10"/>
    <p:sldId id="361" r:id="rId11"/>
    <p:sldId id="307" r:id="rId12"/>
    <p:sldId id="338" r:id="rId13"/>
    <p:sldId id="310" r:id="rId14"/>
    <p:sldId id="278" r:id="rId15"/>
    <p:sldId id="348" r:id="rId16"/>
    <p:sldId id="329" r:id="rId17"/>
    <p:sldId id="330" r:id="rId18"/>
    <p:sldId id="331" r:id="rId19"/>
    <p:sldId id="333" r:id="rId20"/>
    <p:sldId id="355" r:id="rId21"/>
    <p:sldId id="36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  <a:srgbClr val="EAEAEA"/>
    <a:srgbClr val="0099FF"/>
    <a:srgbClr val="66CCFF"/>
    <a:srgbClr val="CC0000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611FF-5E26-46E3-89FF-29CAA1F896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F0913C-FFB3-48EA-B3DE-C5A570D7A654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Общий объем </a:t>
          </a:r>
          <a:r>
            <a:rPr lang="en-US" dirty="0" smtClean="0"/>
            <a:t>Internet-</a:t>
          </a:r>
          <a:r>
            <a:rPr lang="ru-RU" dirty="0" smtClean="0"/>
            <a:t>продаж</a:t>
          </a:r>
          <a:endParaRPr lang="ru-RU" dirty="0"/>
        </a:p>
      </dgm:t>
    </dgm:pt>
    <dgm:pt modelId="{A01D2C77-B123-4743-BDF4-5F721088B758}" type="parTrans" cxnId="{244D4FBA-33EE-4B51-8F97-40C12F4D5693}">
      <dgm:prSet/>
      <dgm:spPr/>
      <dgm:t>
        <a:bodyPr/>
        <a:lstStyle/>
        <a:p>
          <a:endParaRPr lang="ru-RU"/>
        </a:p>
      </dgm:t>
    </dgm:pt>
    <dgm:pt modelId="{EBB045DF-5839-4ECB-ADCB-B9250EBC67E3}" type="sibTrans" cxnId="{244D4FBA-33EE-4B51-8F97-40C12F4D5693}">
      <dgm:prSet/>
      <dgm:spPr/>
      <dgm:t>
        <a:bodyPr/>
        <a:lstStyle/>
        <a:p>
          <a:endParaRPr lang="ru-RU"/>
        </a:p>
      </dgm:t>
    </dgm:pt>
    <dgm:pt modelId="{D9981203-2A46-4ACD-80FC-B0153AD45290}" type="pres">
      <dgm:prSet presAssocID="{304611FF-5E26-46E3-89FF-29CAA1F896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57B47-CF60-44B0-9772-A5467F02975B}" type="pres">
      <dgm:prSet presAssocID="{16F0913C-FFB3-48EA-B3DE-C5A570D7A654}" presName="parentText" presStyleLbl="node1" presStyleIdx="0" presStyleCnt="1" custScaleY="189537" custLinFactNeighborY="210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A9E27-FA85-43C9-91BB-1FB8905F9760}" type="presOf" srcId="{304611FF-5E26-46E3-89FF-29CAA1F89677}" destId="{D9981203-2A46-4ACD-80FC-B0153AD45290}" srcOrd="0" destOrd="0" presId="urn:microsoft.com/office/officeart/2005/8/layout/vList2"/>
    <dgm:cxn modelId="{9D0C5341-D6B0-4CF8-8B23-1A19880ECBD4}" type="presOf" srcId="{16F0913C-FFB3-48EA-B3DE-C5A570D7A654}" destId="{29257B47-CF60-44B0-9772-A5467F02975B}" srcOrd="0" destOrd="0" presId="urn:microsoft.com/office/officeart/2005/8/layout/vList2"/>
    <dgm:cxn modelId="{244D4FBA-33EE-4B51-8F97-40C12F4D5693}" srcId="{304611FF-5E26-46E3-89FF-29CAA1F89677}" destId="{16F0913C-FFB3-48EA-B3DE-C5A570D7A654}" srcOrd="0" destOrd="0" parTransId="{A01D2C77-B123-4743-BDF4-5F721088B758}" sibTransId="{EBB045DF-5839-4ECB-ADCB-B9250EBC67E3}"/>
    <dgm:cxn modelId="{AE0A4BD1-E14C-4E99-B0CE-E877AB09BEDE}" type="presParOf" srcId="{D9981203-2A46-4ACD-80FC-B0153AD45290}" destId="{29257B47-CF60-44B0-9772-A5467F0297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EA7FE3-3767-4EAB-939B-105BACD4A1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28C163-9CA7-4302-AD7F-7A2793C40DBF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Объем продаж на одного покупателя</a:t>
          </a:r>
          <a:endParaRPr lang="ru-RU" dirty="0"/>
        </a:p>
      </dgm:t>
    </dgm:pt>
    <dgm:pt modelId="{07D370A4-195E-41AC-A8A1-FD9711AD2850}" type="parTrans" cxnId="{E3F8D500-07FF-473D-BB25-09C69C32CAED}">
      <dgm:prSet/>
      <dgm:spPr/>
      <dgm:t>
        <a:bodyPr/>
        <a:lstStyle/>
        <a:p>
          <a:endParaRPr lang="ru-RU"/>
        </a:p>
      </dgm:t>
    </dgm:pt>
    <dgm:pt modelId="{73197BFA-FD14-41A9-9F33-EDD74F60CA88}" type="sibTrans" cxnId="{E3F8D500-07FF-473D-BB25-09C69C32CAED}">
      <dgm:prSet/>
      <dgm:spPr/>
      <dgm:t>
        <a:bodyPr/>
        <a:lstStyle/>
        <a:p>
          <a:endParaRPr lang="ru-RU"/>
        </a:p>
      </dgm:t>
    </dgm:pt>
    <dgm:pt modelId="{326F0AD9-8907-4492-A9F4-CF06D5E1EEF9}" type="pres">
      <dgm:prSet presAssocID="{EEEA7FE3-3767-4EAB-939B-105BACD4A1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A74B69-6D91-4B00-BA2D-A05784437A08}" type="pres">
      <dgm:prSet presAssocID="{1C28C163-9CA7-4302-AD7F-7A2793C40DBF}" presName="parentText" presStyleLbl="node1" presStyleIdx="0" presStyleCnt="1" custScaleY="166793" custLinFactNeighborY="-17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F8D500-07FF-473D-BB25-09C69C32CAED}" srcId="{EEEA7FE3-3767-4EAB-939B-105BACD4A1AE}" destId="{1C28C163-9CA7-4302-AD7F-7A2793C40DBF}" srcOrd="0" destOrd="0" parTransId="{07D370A4-195E-41AC-A8A1-FD9711AD2850}" sibTransId="{73197BFA-FD14-41A9-9F33-EDD74F60CA88}"/>
    <dgm:cxn modelId="{235646E5-4555-4622-91D6-57ABA514CE4A}" type="presOf" srcId="{1C28C163-9CA7-4302-AD7F-7A2793C40DBF}" destId="{3FA74B69-6D91-4B00-BA2D-A05784437A08}" srcOrd="0" destOrd="0" presId="urn:microsoft.com/office/officeart/2005/8/layout/vList2"/>
    <dgm:cxn modelId="{A30AE868-4CC9-4C6E-8003-E48E4265655C}" type="presOf" srcId="{EEEA7FE3-3767-4EAB-939B-105BACD4A1AE}" destId="{326F0AD9-8907-4492-A9F4-CF06D5E1EEF9}" srcOrd="0" destOrd="0" presId="urn:microsoft.com/office/officeart/2005/8/layout/vList2"/>
    <dgm:cxn modelId="{568A39E9-960E-4D6D-A5E6-521F7EA7FBD6}" type="presParOf" srcId="{326F0AD9-8907-4492-A9F4-CF06D5E1EEF9}" destId="{3FA74B69-6D91-4B00-BA2D-A05784437A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FC427A-C5E2-470B-8CBC-3B42F80CFF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DACF19-9C96-4548-84A2-4C2740400B77}">
      <dgm:prSet/>
      <dgm:spPr/>
      <dgm:t>
        <a:bodyPr/>
        <a:lstStyle/>
        <a:p>
          <a:pPr rtl="0"/>
          <a:r>
            <a:rPr lang="ru-RU" dirty="0" smtClean="0"/>
            <a:t>Средний размер </a:t>
          </a:r>
          <a:r>
            <a:rPr lang="en-US" dirty="0" smtClean="0"/>
            <a:t>Internet-</a:t>
          </a:r>
          <a:r>
            <a:rPr lang="ru-RU" dirty="0" smtClean="0"/>
            <a:t>транзакции</a:t>
          </a:r>
          <a:endParaRPr lang="ru-RU" dirty="0"/>
        </a:p>
      </dgm:t>
    </dgm:pt>
    <dgm:pt modelId="{7A7922B8-36B1-437E-8502-E5F0495BF61C}" type="parTrans" cxnId="{A7038B37-D457-4F8E-9486-8272E90E4D5D}">
      <dgm:prSet/>
      <dgm:spPr/>
      <dgm:t>
        <a:bodyPr/>
        <a:lstStyle/>
        <a:p>
          <a:endParaRPr lang="ru-RU"/>
        </a:p>
      </dgm:t>
    </dgm:pt>
    <dgm:pt modelId="{851F8ED9-E842-402F-845A-78F815FA543B}" type="sibTrans" cxnId="{A7038B37-D457-4F8E-9486-8272E90E4D5D}">
      <dgm:prSet/>
      <dgm:spPr/>
      <dgm:t>
        <a:bodyPr/>
        <a:lstStyle/>
        <a:p>
          <a:endParaRPr lang="ru-RU"/>
        </a:p>
      </dgm:t>
    </dgm:pt>
    <dgm:pt modelId="{DE889C13-2F4D-4335-B1FE-50E1AA069B81}" type="pres">
      <dgm:prSet presAssocID="{4BFC427A-C5E2-470B-8CBC-3B42F80CFF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479E5D-039D-41E6-A89C-A36DB469F758}" type="pres">
      <dgm:prSet presAssocID="{47DACF19-9C96-4548-84A2-4C2740400B77}" presName="parentText" presStyleLbl="node1" presStyleIdx="0" presStyleCnt="1" custScaleY="176270" custLinFactNeighborX="1333" custLinFactNeighborY="1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038B37-D457-4F8E-9486-8272E90E4D5D}" srcId="{4BFC427A-C5E2-470B-8CBC-3B42F80CFF18}" destId="{47DACF19-9C96-4548-84A2-4C2740400B77}" srcOrd="0" destOrd="0" parTransId="{7A7922B8-36B1-437E-8502-E5F0495BF61C}" sibTransId="{851F8ED9-E842-402F-845A-78F815FA543B}"/>
    <dgm:cxn modelId="{193D713C-B303-465A-AE73-7C78FA7505C9}" type="presOf" srcId="{4BFC427A-C5E2-470B-8CBC-3B42F80CFF18}" destId="{DE889C13-2F4D-4335-B1FE-50E1AA069B81}" srcOrd="0" destOrd="0" presId="urn:microsoft.com/office/officeart/2005/8/layout/vList2"/>
    <dgm:cxn modelId="{22292A4D-7509-491F-898C-466C7AE2AC88}" type="presOf" srcId="{47DACF19-9C96-4548-84A2-4C2740400B77}" destId="{A8479E5D-039D-41E6-A89C-A36DB469F758}" srcOrd="0" destOrd="0" presId="urn:microsoft.com/office/officeart/2005/8/layout/vList2"/>
    <dgm:cxn modelId="{F78FF718-64D0-4D10-94DC-70BF0B300F3F}" type="presParOf" srcId="{DE889C13-2F4D-4335-B1FE-50E1AA069B81}" destId="{A8479E5D-039D-41E6-A89C-A36DB469F7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D3A7B2-FA65-4DCB-9933-2581A9FAD4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0EB41E-9EC6-4AAB-9B55-E59569AF4987}">
      <dgm:prSet/>
      <dgm:spPr/>
      <dgm:t>
        <a:bodyPr/>
        <a:lstStyle/>
        <a:p>
          <a:pPr rtl="0"/>
          <a:r>
            <a:rPr lang="ru-RU" dirty="0" smtClean="0"/>
            <a:t>Общее количество </a:t>
          </a:r>
          <a:r>
            <a:rPr lang="en-US" dirty="0" smtClean="0"/>
            <a:t>Internet-</a:t>
          </a:r>
          <a:r>
            <a:rPr lang="ru-RU" dirty="0" smtClean="0"/>
            <a:t>транзакций</a:t>
          </a:r>
          <a:endParaRPr lang="ru-RU" dirty="0"/>
        </a:p>
      </dgm:t>
    </dgm:pt>
    <dgm:pt modelId="{2CA4AFB9-B6E0-4816-BCA0-46448B192A20}" type="parTrans" cxnId="{BFFC9921-F706-45FF-8F23-BC58103DB890}">
      <dgm:prSet/>
      <dgm:spPr/>
      <dgm:t>
        <a:bodyPr/>
        <a:lstStyle/>
        <a:p>
          <a:endParaRPr lang="ru-RU"/>
        </a:p>
      </dgm:t>
    </dgm:pt>
    <dgm:pt modelId="{5EA9259B-0954-4F2A-A910-5B0803E3F0D0}" type="sibTrans" cxnId="{BFFC9921-F706-45FF-8F23-BC58103DB890}">
      <dgm:prSet/>
      <dgm:spPr/>
      <dgm:t>
        <a:bodyPr/>
        <a:lstStyle/>
        <a:p>
          <a:endParaRPr lang="ru-RU"/>
        </a:p>
      </dgm:t>
    </dgm:pt>
    <dgm:pt modelId="{013EB676-4717-46DB-AD7E-7782A22ABE2E}" type="pres">
      <dgm:prSet presAssocID="{28D3A7B2-FA65-4DCB-9933-2581A9FAD4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0BAA97-AFF0-47C6-82C5-88C34BBAE778}" type="pres">
      <dgm:prSet presAssocID="{E50EB41E-9EC6-4AAB-9B55-E59569AF4987}" presName="parentText" presStyleLbl="node1" presStyleIdx="0" presStyleCnt="1" custScaleY="181273" custLinFactNeighborY="-86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60B5F4-B82D-479E-85F1-C100A528F280}" type="presOf" srcId="{28D3A7B2-FA65-4DCB-9933-2581A9FAD4CA}" destId="{013EB676-4717-46DB-AD7E-7782A22ABE2E}" srcOrd="0" destOrd="0" presId="urn:microsoft.com/office/officeart/2005/8/layout/vList2"/>
    <dgm:cxn modelId="{BFFC9921-F706-45FF-8F23-BC58103DB890}" srcId="{28D3A7B2-FA65-4DCB-9933-2581A9FAD4CA}" destId="{E50EB41E-9EC6-4AAB-9B55-E59569AF4987}" srcOrd="0" destOrd="0" parTransId="{2CA4AFB9-B6E0-4816-BCA0-46448B192A20}" sibTransId="{5EA9259B-0954-4F2A-A910-5B0803E3F0D0}"/>
    <dgm:cxn modelId="{CEDB369A-CB4D-4E25-889C-CA2F48278A7B}" type="presOf" srcId="{E50EB41E-9EC6-4AAB-9B55-E59569AF4987}" destId="{8F0BAA97-AFF0-47C6-82C5-88C34BBAE778}" srcOrd="0" destOrd="0" presId="urn:microsoft.com/office/officeart/2005/8/layout/vList2"/>
    <dgm:cxn modelId="{35CFF522-A8C3-4F03-9B94-55BB65C8BFE0}" type="presParOf" srcId="{013EB676-4717-46DB-AD7E-7782A22ABE2E}" destId="{8F0BAA97-AFF0-47C6-82C5-88C34BBAE7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7B47-CF60-44B0-9772-A5467F02975B}">
      <dsp:nvSpPr>
        <dsp:cNvPr id="0" name=""/>
        <dsp:cNvSpPr/>
      </dsp:nvSpPr>
      <dsp:spPr>
        <a:xfrm>
          <a:off x="0" y="58920"/>
          <a:ext cx="3571875" cy="798329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Общий объем </a:t>
          </a:r>
          <a:r>
            <a:rPr lang="en-US" sz="1800" kern="1200" dirty="0" smtClean="0"/>
            <a:t>Internet-</a:t>
          </a:r>
          <a:r>
            <a:rPr lang="ru-RU" sz="1800" kern="1200" dirty="0" smtClean="0"/>
            <a:t>продаж</a:t>
          </a:r>
          <a:endParaRPr lang="ru-RU" sz="1800" kern="1200" dirty="0"/>
        </a:p>
      </dsp:txBody>
      <dsp:txXfrm>
        <a:off x="38971" y="97891"/>
        <a:ext cx="3493933" cy="720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74B69-6D91-4B00-BA2D-A05784437A08}">
      <dsp:nvSpPr>
        <dsp:cNvPr id="0" name=""/>
        <dsp:cNvSpPr/>
      </dsp:nvSpPr>
      <dsp:spPr>
        <a:xfrm>
          <a:off x="0" y="121714"/>
          <a:ext cx="4572000" cy="741561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Объем продаж на одного покупателя</a:t>
          </a:r>
          <a:endParaRPr lang="ru-RU" sz="1900" kern="1200" dirty="0"/>
        </a:p>
      </dsp:txBody>
      <dsp:txXfrm>
        <a:off x="36200" y="157914"/>
        <a:ext cx="4499600" cy="669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79E5D-039D-41E6-A89C-A36DB469F758}">
      <dsp:nvSpPr>
        <dsp:cNvPr id="0" name=""/>
        <dsp:cNvSpPr/>
      </dsp:nvSpPr>
      <dsp:spPr>
        <a:xfrm>
          <a:off x="0" y="175397"/>
          <a:ext cx="5357813" cy="948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Средний размер </a:t>
          </a:r>
          <a:r>
            <a:rPr lang="en-US" sz="2300" kern="1200" dirty="0" smtClean="0"/>
            <a:t>Internet-</a:t>
          </a:r>
          <a:r>
            <a:rPr lang="ru-RU" sz="2300" kern="1200" dirty="0" smtClean="0"/>
            <a:t>транзакции</a:t>
          </a:r>
          <a:endParaRPr lang="ru-RU" sz="2300" kern="1200" dirty="0"/>
        </a:p>
      </dsp:txBody>
      <dsp:txXfrm>
        <a:off x="46311" y="221708"/>
        <a:ext cx="5265191" cy="8560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BAA97-AFF0-47C6-82C5-88C34BBAE778}">
      <dsp:nvSpPr>
        <dsp:cNvPr id="0" name=""/>
        <dsp:cNvSpPr/>
      </dsp:nvSpPr>
      <dsp:spPr>
        <a:xfrm>
          <a:off x="0" y="133578"/>
          <a:ext cx="6143625" cy="1060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Общее количество </a:t>
          </a:r>
          <a:r>
            <a:rPr lang="en-US" sz="2500" kern="1200" dirty="0" smtClean="0"/>
            <a:t>Internet-</a:t>
          </a:r>
          <a:r>
            <a:rPr lang="ru-RU" sz="2500" kern="1200" dirty="0" smtClean="0"/>
            <a:t>транзакций</a:t>
          </a:r>
          <a:endParaRPr lang="ru-RU" sz="2500" kern="1200" dirty="0"/>
        </a:p>
      </dsp:txBody>
      <dsp:txXfrm>
        <a:off x="51767" y="185345"/>
        <a:ext cx="6040091" cy="956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5D7B711-DF4C-44B5-AA14-68C9751893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531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05ABBC-17B5-4516-9408-13D903D3BEF9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83513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EC10BF-DEA4-4FAA-B4CA-C8261F3A2270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68407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AFCF3D-2D70-47FB-8C57-3914843D1436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87626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366984-8861-428F-B079-54CB19903752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84655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10D5BB-D75D-439B-B311-9A876EB079B3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3209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149DCB-4AA2-40A3-85C0-F38C26C29F70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5512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56DFE2-5823-48C3-90F1-86C13D90403E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7432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99C1AD-9362-4E41-8A1D-E20C419FB313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3508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19E1AB-536B-499B-A620-56683D95E551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81377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FA8621-8AA9-4835-8CD4-6F620BAB990A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90456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9B0F4F-B71D-4AFD-AF11-D44811D8ED78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03276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86A75C-D8F9-486F-8B50-2D87AB60524A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39199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8D1533-52AA-438E-B6B3-616C1DE32AD7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7844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BD64-F65F-4BD1-BDC0-0A064F86F8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892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DF08D-2FB2-4741-8280-38BC882379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457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62E0-3A41-4923-BD72-5E325E333A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84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6FB00-C8DC-474E-A3A0-D46BBE69B9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308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9BD47-EE14-40DD-8A0E-A3CEAA2A03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6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5C7AA-D410-4F07-B852-E243A11C4F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044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60500-F8BB-485E-B771-5E478A46AF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78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B67E8-5184-4A8F-9374-1857E12036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25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8EB34-5CCE-4BF2-904F-95EBBDFBB2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16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78EFE-A3BA-4B84-8E1D-A11EF0CFFF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73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027C2-AEF0-4D99-B4AF-46AD10F5E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73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D20C7-885E-4950-8250-D1C456F082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326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961EC0D9-794B-4DCD-BAE1-85412EFDFD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ghtplane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80375" cy="9144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Топология </a:t>
            </a:r>
            <a:r>
              <a:rPr lang="en-US" altLang="ru-RU" sz="4000" smtClean="0"/>
              <a:t>Web</a:t>
            </a:r>
            <a:r>
              <a:rPr lang="ru-RU" altLang="ru-RU" sz="4000" smtClean="0"/>
              <a:t>-пространства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6106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>
                <a:latin typeface="Times New Roman" panose="02020603050405020304" pitchFamily="18" charset="0"/>
              </a:rPr>
              <a:t>Исследования опровергли, что</a:t>
            </a:r>
            <a:r>
              <a:rPr lang="ru-RU" altLang="ru-RU" b="1">
                <a:latin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</a:rPr>
              <a:t> </a:t>
            </a:r>
            <a:r>
              <a:rPr lang="en-US" altLang="ru-RU" b="1">
                <a:latin typeface="Times New Roman" panose="02020603050405020304" pitchFamily="18" charset="0"/>
              </a:rPr>
              <a:t>Internet</a:t>
            </a:r>
            <a:r>
              <a:rPr lang="ru-RU" altLang="ru-RU" b="1">
                <a:latin typeface="Times New Roman" panose="02020603050405020304" pitchFamily="18" charset="0"/>
              </a:rPr>
              <a:t> – </a:t>
            </a:r>
            <a:r>
              <a:rPr lang="ru-RU" altLang="ru-RU">
                <a:latin typeface="Times New Roman" panose="02020603050405020304" pitchFamily="18" charset="0"/>
              </a:rPr>
              <a:t>это единое густое пространство.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>
                <a:latin typeface="Times New Roman" panose="02020603050405020304" pitchFamily="18" charset="0"/>
              </a:rPr>
              <a:t>Топология Web-пространства соответствует модели "галстука-бабочки" (</a:t>
            </a:r>
            <a:r>
              <a:rPr lang="ru-RU" altLang="ru-RU" b="1">
                <a:latin typeface="Times New Roman" panose="02020603050405020304" pitchFamily="18" charset="0"/>
              </a:rPr>
              <a:t>Bow Tie</a:t>
            </a:r>
            <a:r>
              <a:rPr lang="ru-RU" altLang="ru-RU">
                <a:latin typeface="Times New Roman" panose="02020603050405020304" pitchFamily="18" charset="0"/>
              </a:rPr>
              <a:t>), </a:t>
            </a:r>
          </a:p>
        </p:txBody>
      </p:sp>
      <p:pic>
        <p:nvPicPr>
          <p:cNvPr id="4100" name="Picture 4" descr="we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905000"/>
            <a:ext cx="5638800" cy="4160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39750" y="6092825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>
                <a:latin typeface="Times New Roman" panose="02020603050405020304" pitchFamily="18" charset="0"/>
              </a:rPr>
              <a:t>Информация о структуре </a:t>
            </a:r>
            <a:r>
              <a:rPr lang="en-US" altLang="ru-RU">
                <a:latin typeface="Times New Roman" panose="02020603050405020304" pitchFamily="18" charset="0"/>
              </a:rPr>
              <a:t>Web </a:t>
            </a:r>
            <a:r>
              <a:rPr lang="ru-RU" altLang="ru-RU">
                <a:latin typeface="Times New Roman" panose="02020603050405020304" pitchFamily="18" charset="0"/>
              </a:rPr>
              <a:t>используется</a:t>
            </a:r>
            <a:r>
              <a:rPr lang="en-US" altLang="ru-RU">
                <a:latin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</a:rPr>
              <a:t>для оптимизации механизмов сканирования, анализа и прогноза развития, для построения новых </a:t>
            </a:r>
            <a:r>
              <a:rPr lang="en-US" altLang="ru-RU">
                <a:latin typeface="Times New Roman" panose="02020603050405020304" pitchFamily="18" charset="0"/>
              </a:rPr>
              <a:t>Web</a:t>
            </a:r>
            <a:r>
              <a:rPr lang="ru-RU" altLang="ru-RU">
                <a:latin typeface="Times New Roman" panose="02020603050405020304" pitchFamily="18" charset="0"/>
              </a:rPr>
              <a:t>-сервисов.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620000" cy="990600"/>
          </a:xfrm>
        </p:spPr>
        <p:txBody>
          <a:bodyPr/>
          <a:lstStyle/>
          <a:p>
            <a:pPr eaLnBrk="1" hangingPunct="1"/>
            <a:r>
              <a:rPr lang="ru-RU" altLang="ru-RU" smtClean="0"/>
              <a:t>График «Длинного хвоста»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5105400"/>
            <a:ext cx="8382000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latin typeface="Times New Roman" panose="02020603050405020304" pitchFamily="18" charset="0"/>
              </a:rPr>
              <a:t>Традиционно услуги заканчиваются недалеко от начала координат. Доходы, оставленные без внимания (2), соизмеримы с традиционными (1). «Традиционная» торговля в области (2) не выгодна, а </a:t>
            </a:r>
            <a:r>
              <a:rPr lang="en-US" altLang="ru-RU">
                <a:latin typeface="Times New Roman" panose="02020603050405020304" pitchFamily="18" charset="0"/>
              </a:rPr>
              <a:t>Internet</a:t>
            </a:r>
            <a:r>
              <a:rPr lang="ru-RU" altLang="ru-RU">
                <a:latin typeface="Times New Roman" panose="02020603050405020304" pitchFamily="18" charset="0"/>
              </a:rPr>
              <a:t>-торговля может быть выгодной (круглосуточный охват большого контингента покупателей).</a:t>
            </a:r>
            <a:r>
              <a:rPr lang="ru-RU" altLang="ru-RU" sz="200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1763713" y="1700213"/>
            <a:ext cx="5638800" cy="3186112"/>
            <a:chOff x="912" y="1056"/>
            <a:chExt cx="3552" cy="2007"/>
          </a:xfrm>
        </p:grpSpPr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>
              <a:off x="1152" y="1056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 flipH="1">
              <a:off x="1152" y="2784"/>
              <a:ext cx="2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auto">
            <a:xfrm>
              <a:off x="1344" y="1152"/>
              <a:ext cx="2544" cy="1440"/>
            </a:xfrm>
            <a:custGeom>
              <a:avLst/>
              <a:gdLst>
                <a:gd name="T0" fmla="*/ 0 w 2544"/>
                <a:gd name="T1" fmla="*/ 0 h 1440"/>
                <a:gd name="T2" fmla="*/ 144 w 2544"/>
                <a:gd name="T3" fmla="*/ 720 h 1440"/>
                <a:gd name="T4" fmla="*/ 432 w 2544"/>
                <a:gd name="T5" fmla="*/ 1152 h 1440"/>
                <a:gd name="T6" fmla="*/ 960 w 2544"/>
                <a:gd name="T7" fmla="*/ 1344 h 1440"/>
                <a:gd name="T8" fmla="*/ 2544 w 2544"/>
                <a:gd name="T9" fmla="*/ 1440 h 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4" h="1440">
                  <a:moveTo>
                    <a:pt x="0" y="0"/>
                  </a:moveTo>
                  <a:cubicBezTo>
                    <a:pt x="36" y="264"/>
                    <a:pt x="72" y="528"/>
                    <a:pt x="144" y="720"/>
                  </a:cubicBezTo>
                  <a:cubicBezTo>
                    <a:pt x="216" y="912"/>
                    <a:pt x="296" y="1048"/>
                    <a:pt x="432" y="1152"/>
                  </a:cubicBezTo>
                  <a:cubicBezTo>
                    <a:pt x="568" y="1256"/>
                    <a:pt x="608" y="1296"/>
                    <a:pt x="960" y="1344"/>
                  </a:cubicBezTo>
                  <a:cubicBezTo>
                    <a:pt x="1312" y="1392"/>
                    <a:pt x="2280" y="1424"/>
                    <a:pt x="2544" y="144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1104" y="2832"/>
              <a:ext cx="31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</a:rPr>
                <a:t>(популярные)      </a:t>
              </a:r>
              <a:r>
                <a:rPr lang="ru-RU" altLang="ru-RU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услуги</a:t>
              </a:r>
              <a:r>
                <a:rPr lang="ru-RU" altLang="ru-RU">
                  <a:latin typeface="Times New Roman" panose="02020603050405020304" pitchFamily="18" charset="0"/>
                </a:rPr>
                <a:t>	(мало популярные)</a:t>
              </a:r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 rot="-5400000">
              <a:off x="494" y="161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Потребители</a:t>
              </a:r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1680" y="2208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1248" y="2304"/>
              <a:ext cx="2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>
                  <a:latin typeface="Times New Roman" panose="02020603050405020304" pitchFamily="18" charset="0"/>
                </a:rPr>
                <a:t>(1)</a:t>
              </a:r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1872" y="2496"/>
              <a:ext cx="2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>
                  <a:latin typeface="Times New Roman" panose="02020603050405020304" pitchFamily="18" charset="0"/>
                </a:rPr>
                <a:t>(2)</a:t>
              </a:r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1680" y="1488"/>
              <a:ext cx="1824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</a:rPr>
                <a:t>Доход на традиционных массовых услугах (высокая конкуренция)</a:t>
              </a:r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</a:rPr>
                <a:t>Доход на услугах для небольших целевых группах</a:t>
              </a:r>
            </a:p>
          </p:txBody>
        </p:sp>
        <p:grpSp>
          <p:nvGrpSpPr>
            <p:cNvPr id="21519" name="Group 15"/>
            <p:cNvGrpSpPr>
              <a:grpSpLocks/>
            </p:cNvGrpSpPr>
            <p:nvPr/>
          </p:nvGrpSpPr>
          <p:grpSpPr bwMode="auto">
            <a:xfrm>
              <a:off x="2352" y="2304"/>
              <a:ext cx="384" cy="384"/>
              <a:chOff x="2352" y="2304"/>
              <a:chExt cx="384" cy="384"/>
            </a:xfrm>
          </p:grpSpPr>
          <p:sp>
            <p:nvSpPr>
              <p:cNvPr id="21523" name="Line 16"/>
              <p:cNvSpPr>
                <a:spLocks noChangeShapeType="1"/>
              </p:cNvSpPr>
              <p:nvPr/>
            </p:nvSpPr>
            <p:spPr bwMode="auto">
              <a:xfrm flipH="1">
                <a:off x="2400" y="2304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4" name="Oval 17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21520" name="Group 18"/>
            <p:cNvGrpSpPr>
              <a:grpSpLocks/>
            </p:cNvGrpSpPr>
            <p:nvPr/>
          </p:nvGrpSpPr>
          <p:grpSpPr bwMode="auto">
            <a:xfrm>
              <a:off x="1296" y="1680"/>
              <a:ext cx="384" cy="384"/>
              <a:chOff x="2352" y="2304"/>
              <a:chExt cx="384" cy="384"/>
            </a:xfrm>
          </p:grpSpPr>
          <p:sp>
            <p:nvSpPr>
              <p:cNvPr id="21521" name="Line 19"/>
              <p:cNvSpPr>
                <a:spLocks noChangeShapeType="1"/>
              </p:cNvSpPr>
              <p:nvPr/>
            </p:nvSpPr>
            <p:spPr bwMode="auto">
              <a:xfrm flipH="1">
                <a:off x="2400" y="2304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2" name="Oval 20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2708275"/>
            <a:ext cx="7850188" cy="1512888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</a:pPr>
            <a:r>
              <a:rPr lang="ru-RU" altLang="ru-RU" sz="2400" dirty="0" smtClean="0"/>
              <a:t>электронные деньги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2400" dirty="0" smtClean="0"/>
              <a:t>системы  на основе пластиковых  карт</a:t>
            </a:r>
            <a:r>
              <a:rPr lang="en-US" altLang="ru-RU" sz="2400" dirty="0" smtClean="0"/>
              <a:t/>
            </a:r>
            <a:br>
              <a:rPr lang="en-US" altLang="ru-RU" sz="2400" dirty="0" smtClean="0"/>
            </a:br>
            <a:r>
              <a:rPr lang="en-US" altLang="ru-RU" sz="1800" dirty="0" smtClean="0"/>
              <a:t>(</a:t>
            </a:r>
            <a:r>
              <a:rPr lang="ru-RU" altLang="ru-RU" sz="1800" dirty="0" smtClean="0"/>
              <a:t>Занимает лидирующее </a:t>
            </a:r>
            <a:r>
              <a:rPr lang="ru-RU" altLang="ru-RU" sz="1800" dirty="0" smtClean="0"/>
              <a:t>положение в мире </a:t>
            </a:r>
            <a:r>
              <a:rPr lang="ru-RU" altLang="ru-RU" sz="1800" dirty="0" smtClean="0"/>
              <a:t>среди существующих платежных систем</a:t>
            </a:r>
            <a:r>
              <a:rPr lang="en-US" altLang="ru-RU" sz="1800" dirty="0" smtClean="0"/>
              <a:t>)</a:t>
            </a:r>
            <a:r>
              <a:rPr lang="ru-RU" altLang="ru-RU" sz="2000" dirty="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8" y="765175"/>
            <a:ext cx="7705725" cy="13716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Платежные системы </a:t>
            </a:r>
            <a:br>
              <a:rPr lang="ru-RU" altLang="ru-RU" sz="3600" smtClean="0"/>
            </a:br>
            <a:r>
              <a:rPr lang="ru-RU" altLang="ru-RU" sz="2800" smtClean="0"/>
              <a:t>можно разделить на 2 основные группы: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6897687" cy="1371600"/>
          </a:xfrm>
        </p:spPr>
        <p:txBody>
          <a:bodyPr/>
          <a:lstStyle/>
          <a:p>
            <a:pPr algn="ctr" eaLnBrk="1" hangingPunct="1"/>
            <a:r>
              <a:rPr lang="ru-RU" altLang="ru-RU" sz="3600" smtClean="0"/>
              <a:t>Электронные деньги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80400" cy="122396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sz="2800" smtClean="0"/>
              <a:t> </a:t>
            </a:r>
            <a:r>
              <a:rPr lang="ru-RU" altLang="ru-RU" sz="1600" smtClean="0"/>
              <a:t>- это денежные обязательства кредитной организации, составленные в электрон-ной форме и заменяющие в процессе их обращения требования юридических и физических лиц по оплате товаров или услуг.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3141663"/>
            <a:ext cx="52768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611188" y="2492375"/>
            <a:ext cx="302418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Они представляют собой очень большие числа или файлы, которые выполняют функции денежных знаков. В отличие от других платёжных систем эти файлы и есть сами деньги, а не записи о них.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4932363" y="2565400"/>
            <a:ext cx="345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Электронный кошелёк:</a:t>
            </a: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1187450" y="4433888"/>
            <a:ext cx="2232025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altLang="ru-RU" sz="1400"/>
              <a:t>PayCash, </a:t>
            </a:r>
            <a:endParaRPr lang="ru-RU" altLang="ru-RU" sz="1400"/>
          </a:p>
          <a:p>
            <a:pPr algn="just" eaLnBrk="1" hangingPunct="1">
              <a:lnSpc>
                <a:spcPct val="90000"/>
              </a:lnSpc>
            </a:pPr>
            <a:r>
              <a:rPr lang="en-US" altLang="ru-RU" sz="1400"/>
              <a:t>RuPay, </a:t>
            </a:r>
            <a:endParaRPr lang="ru-RU" altLang="ru-RU" sz="1400"/>
          </a:p>
          <a:p>
            <a:pPr algn="just" eaLnBrk="1" hangingPunct="1">
              <a:lnSpc>
                <a:spcPct val="90000"/>
              </a:lnSpc>
            </a:pPr>
            <a:r>
              <a:rPr lang="en-US" altLang="ru-RU" sz="1400"/>
              <a:t>WebMoney, </a:t>
            </a:r>
            <a:endParaRPr lang="ru-RU" altLang="ru-RU" sz="1400"/>
          </a:p>
          <a:p>
            <a:pPr algn="just" eaLnBrk="1" hangingPunct="1">
              <a:lnSpc>
                <a:spcPct val="90000"/>
              </a:lnSpc>
            </a:pPr>
            <a:r>
              <a:rPr lang="ru-RU" altLang="ru-RU" sz="1400"/>
              <a:t>Яндекс.Деньги,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400"/>
              <a:t>EasyPay</a:t>
            </a:r>
            <a:r>
              <a:rPr lang="en-US" altLang="ru-RU" sz="1400"/>
              <a:t>, </a:t>
            </a:r>
            <a:endParaRPr lang="ru-RU" altLang="ru-RU" sz="1400"/>
          </a:p>
          <a:p>
            <a:pPr algn="just" eaLnBrk="1" hangingPunct="1">
              <a:lnSpc>
                <a:spcPct val="90000"/>
              </a:lnSpc>
            </a:pPr>
            <a:r>
              <a:rPr lang="ru-RU" altLang="ru-RU" sz="1400"/>
              <a:t>e-Gold</a:t>
            </a:r>
            <a:r>
              <a:rPr lang="en-US" altLang="ru-RU" sz="1400"/>
              <a:t>, </a:t>
            </a:r>
            <a:endParaRPr lang="ru-RU" altLang="ru-RU" sz="1400"/>
          </a:p>
          <a:p>
            <a:pPr algn="just" eaLnBrk="1" hangingPunct="1">
              <a:lnSpc>
                <a:spcPct val="90000"/>
              </a:lnSpc>
            </a:pPr>
            <a:r>
              <a:rPr lang="ru-RU" altLang="ru-RU" sz="1400"/>
              <a:t>StormPay</a:t>
            </a:r>
            <a:r>
              <a:rPr lang="en-US" altLang="ru-RU" sz="1400"/>
              <a:t>, </a:t>
            </a:r>
            <a:endParaRPr lang="ru-RU" altLang="ru-RU" sz="1400"/>
          </a:p>
          <a:p>
            <a:pPr algn="just" eaLnBrk="1" hangingPunct="1">
              <a:lnSpc>
                <a:spcPct val="90000"/>
              </a:lnSpc>
            </a:pPr>
            <a:r>
              <a:rPr lang="ru-RU" altLang="ru-RU" sz="1400"/>
              <a:t>PayPal</a:t>
            </a:r>
            <a:r>
              <a:rPr lang="en-US" altLang="ru-RU" sz="1400"/>
              <a:t>, </a:t>
            </a:r>
            <a:endParaRPr lang="ru-RU" altLang="ru-RU" sz="1400"/>
          </a:p>
          <a:p>
            <a:pPr algn="just" eaLnBrk="1" hangingPunct="1">
              <a:lnSpc>
                <a:spcPct val="90000"/>
              </a:lnSpc>
            </a:pPr>
            <a:r>
              <a:rPr lang="ru-RU" altLang="ru-RU" sz="1400"/>
              <a:t>Moneybookers</a:t>
            </a:r>
            <a:r>
              <a:rPr lang="en-US" altLang="ru-RU" sz="1400"/>
              <a:t> </a:t>
            </a:r>
            <a:r>
              <a:rPr lang="ru-RU" altLang="ru-RU" sz="1400"/>
              <a:t>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04813"/>
            <a:ext cx="6337300" cy="1008062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Электронные деньги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8229600" cy="2609850"/>
          </a:xfrm>
          <a:noFill/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CC0000"/>
                </a:solidFill>
              </a:rPr>
              <a:t>	</a:t>
            </a:r>
            <a:r>
              <a:rPr lang="ru-RU" altLang="ru-RU" sz="1800" smtClean="0">
                <a:solidFill>
                  <a:srgbClr val="CC0000"/>
                </a:solidFill>
              </a:rPr>
              <a:t>Достоинства:</a:t>
            </a:r>
            <a:endParaRPr lang="en-US" altLang="ru-RU" sz="180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/>
              <a:t>	</a:t>
            </a:r>
            <a:r>
              <a:rPr lang="en-US" altLang="ru-RU" smtClean="0"/>
              <a:t> </a:t>
            </a:r>
            <a:r>
              <a:rPr lang="ru-RU" altLang="ru-RU" sz="1600" b="1" smtClean="0">
                <a:solidFill>
                  <a:srgbClr val="CC3300"/>
                </a:solidFill>
              </a:rPr>
              <a:t>1)</a:t>
            </a:r>
            <a:r>
              <a:rPr lang="ru-RU" altLang="ru-RU" sz="1600" smtClean="0"/>
              <a:t> Отсутствие значительных затрат на оплату транзакций (по сравнению с пластиковыми картами), позволяет применять их для расчетов в ценовом диапазоне меньше одного доллара.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600" smtClean="0"/>
              <a:t>	</a:t>
            </a:r>
            <a:r>
              <a:rPr lang="en-US" altLang="ru-RU" sz="1600" smtClean="0"/>
              <a:t>   </a:t>
            </a:r>
            <a:r>
              <a:rPr lang="ru-RU" altLang="ru-RU" sz="1600" b="1" smtClean="0">
                <a:solidFill>
                  <a:srgbClr val="CC3300"/>
                </a:solidFill>
              </a:rPr>
              <a:t>2)</a:t>
            </a:r>
            <a:r>
              <a:rPr lang="ru-RU" altLang="ru-RU" sz="1600" smtClean="0"/>
              <a:t> Цифровые наличные могут обеспечить анонимность, так как не несут никакой информации о потратившем их клиенте.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600" smtClean="0"/>
              <a:t>	</a:t>
            </a:r>
            <a:r>
              <a:rPr lang="en-US" altLang="ru-RU" sz="1600" smtClean="0"/>
              <a:t>   </a:t>
            </a:r>
            <a:r>
              <a:rPr lang="ru-RU" altLang="ru-RU" sz="1600" b="1" smtClean="0">
                <a:solidFill>
                  <a:srgbClr val="CC3300"/>
                </a:solidFill>
              </a:rPr>
              <a:t>3)</a:t>
            </a:r>
            <a:r>
              <a:rPr lang="ru-RU" altLang="ru-RU" sz="1600" smtClean="0"/>
              <a:t> Единоличное владение цифровыми деньгами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	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611188" y="4076700"/>
            <a:ext cx="8066087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>
                <a:solidFill>
                  <a:srgbClr val="CC0000"/>
                </a:solidFill>
              </a:rPr>
              <a:t>	Недостатки:</a:t>
            </a:r>
            <a:br>
              <a:rPr lang="ru-RU" altLang="ru-RU" sz="1800">
                <a:solidFill>
                  <a:srgbClr val="CC0000"/>
                </a:solidFill>
              </a:rPr>
            </a:br>
            <a:endParaRPr lang="ru-RU" altLang="ru-RU" sz="1800">
              <a:solidFill>
                <a:srgbClr val="CC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/>
              <a:t>	</a:t>
            </a:r>
            <a:r>
              <a:rPr lang="en-US" altLang="ru-RU" sz="1600"/>
              <a:t>   </a:t>
            </a:r>
            <a:r>
              <a:rPr lang="ru-RU" altLang="ru-RU" sz="1600" b="1">
                <a:solidFill>
                  <a:srgbClr val="CC3300"/>
                </a:solidFill>
              </a:rPr>
              <a:t>1)</a:t>
            </a:r>
            <a:r>
              <a:rPr lang="ru-RU" altLang="ru-RU" sz="1600"/>
              <a:t> Отсутствие процентных начислений по счету.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/>
              <a:t>	</a:t>
            </a:r>
            <a:r>
              <a:rPr lang="en-US" altLang="ru-RU" sz="1600"/>
              <a:t>   </a:t>
            </a:r>
            <a:r>
              <a:rPr lang="ru-RU" altLang="ru-RU" sz="1600" b="1">
                <a:solidFill>
                  <a:srgbClr val="CC3300"/>
                </a:solidFill>
              </a:rPr>
              <a:t>2)</a:t>
            </a:r>
            <a:r>
              <a:rPr lang="ru-RU" altLang="ru-RU" sz="1600"/>
              <a:t> Возможность утери цифровых денег.</a:t>
            </a:r>
            <a:endParaRPr lang="en-US" altLang="ru-RU" sz="16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/>
              <a:t>	</a:t>
            </a:r>
            <a:r>
              <a:rPr lang="en-US" altLang="ru-RU" sz="1600"/>
              <a:t>   </a:t>
            </a:r>
            <a:r>
              <a:rPr lang="en-US" altLang="ru-RU" sz="1600" b="1">
                <a:solidFill>
                  <a:srgbClr val="CC3300"/>
                </a:solidFill>
              </a:rPr>
              <a:t>3</a:t>
            </a:r>
            <a:r>
              <a:rPr lang="ru-RU" altLang="ru-RU" sz="1600" b="1">
                <a:solidFill>
                  <a:srgbClr val="CC3300"/>
                </a:solidFill>
              </a:rPr>
              <a:t>)</a:t>
            </a:r>
            <a:r>
              <a:rPr lang="ru-RU" altLang="ru-RU" sz="1600"/>
              <a:t> Невозможность использования в обычных магазинах.</a:t>
            </a:r>
            <a:endParaRPr lang="en-US" altLang="ru-RU" sz="16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/>
              <a:t>	</a:t>
            </a:r>
            <a:r>
              <a:rPr lang="en-US" altLang="ru-RU" sz="1600"/>
              <a:t>   </a:t>
            </a:r>
            <a:r>
              <a:rPr lang="ru-RU" altLang="ru-RU" sz="1600" b="1">
                <a:solidFill>
                  <a:srgbClr val="CC3300"/>
                </a:solidFill>
              </a:rPr>
              <a:t>4)</a:t>
            </a:r>
            <a:r>
              <a:rPr lang="ru-RU" altLang="ru-RU" sz="1600"/>
              <a:t> Дополнительные обращения в банк, терминалы...</a:t>
            </a:r>
            <a:endParaRPr lang="en-US" altLang="ru-RU" sz="1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bank_b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549275"/>
            <a:ext cx="8280400" cy="616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Rectangle 12"/>
          <p:cNvSpPr>
            <a:spLocks noChangeArrowheads="1"/>
          </p:cNvSpPr>
          <p:nvPr/>
        </p:nvSpPr>
        <p:spPr bwMode="auto">
          <a:xfrm>
            <a:off x="395288" y="765175"/>
            <a:ext cx="2306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пластиковые  карты</a:t>
            </a:r>
          </a:p>
        </p:txBody>
      </p:sp>
      <p:pic>
        <p:nvPicPr>
          <p:cNvPr id="2662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4797425"/>
            <a:ext cx="1773237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92150"/>
            <a:ext cx="7848600" cy="936625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Достоинства и недостатки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dirty="0" smtClean="0"/>
              <a:t>	</a:t>
            </a:r>
            <a:r>
              <a:rPr lang="ru-RU" altLang="ru-RU" sz="1800" dirty="0" smtClean="0">
                <a:solidFill>
                  <a:srgbClr val="CC0000"/>
                </a:solidFill>
              </a:rPr>
              <a:t>Успех</a:t>
            </a:r>
            <a:r>
              <a:rPr lang="ru-RU" altLang="ru-RU" sz="1800" dirty="0" smtClean="0"/>
              <a:t> применения пластиковых карт для расчетов в Интернете связан с привычностью такого вида оплаты.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dirty="0" smtClean="0">
                <a:solidFill>
                  <a:srgbClr val="CC0000"/>
                </a:solidFill>
              </a:rPr>
              <a:t>	Недостатки такой передачи: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dirty="0" smtClean="0"/>
              <a:t>	</a:t>
            </a:r>
            <a:r>
              <a:rPr lang="en-US" altLang="ru-RU" sz="1800" dirty="0" smtClean="0"/>
              <a:t>   </a:t>
            </a:r>
            <a:r>
              <a:rPr lang="ru-RU" altLang="ru-RU" sz="1800" b="1" dirty="0" smtClean="0">
                <a:solidFill>
                  <a:srgbClr val="CC3300"/>
                </a:solidFill>
              </a:rPr>
              <a:t>1)</a:t>
            </a:r>
            <a:r>
              <a:rPr lang="ru-RU" altLang="ru-RU" sz="1800" dirty="0" smtClean="0"/>
              <a:t> Важная  информация в случае недобросовестного ее хранения на сервере продавца  может находиться под угрозой доступа  к  ней  злоумышленников.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dirty="0" smtClean="0"/>
              <a:t>	</a:t>
            </a:r>
            <a:r>
              <a:rPr lang="en-US" altLang="ru-RU" sz="1800" dirty="0" smtClean="0"/>
              <a:t>   </a:t>
            </a:r>
            <a:r>
              <a:rPr lang="ru-RU" altLang="ru-RU" sz="1800" b="1" dirty="0" smtClean="0">
                <a:solidFill>
                  <a:srgbClr val="CC3300"/>
                </a:solidFill>
              </a:rPr>
              <a:t>2)</a:t>
            </a:r>
            <a:r>
              <a:rPr lang="ru-RU" altLang="ru-RU" sz="1800" dirty="0" smtClean="0"/>
              <a:t> Существует возможность  подделки  или  подмены  подлинности торговца или покупателя.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b="1" dirty="0" smtClean="0">
                <a:solidFill>
                  <a:srgbClr val="CC3300"/>
                </a:solidFill>
              </a:rPr>
              <a:t>	</a:t>
            </a:r>
            <a:r>
              <a:rPr lang="en-US" altLang="ru-RU" sz="1800" b="1" dirty="0" smtClean="0">
                <a:solidFill>
                  <a:srgbClr val="CC3300"/>
                </a:solidFill>
              </a:rPr>
              <a:t>   </a:t>
            </a:r>
            <a:r>
              <a:rPr lang="ru-RU" altLang="ru-RU" sz="1800" b="1" dirty="0" smtClean="0">
                <a:solidFill>
                  <a:srgbClr val="CC3300"/>
                </a:solidFill>
              </a:rPr>
              <a:t>3)</a:t>
            </a:r>
            <a:r>
              <a:rPr lang="ru-RU" altLang="ru-RU" sz="1800" b="1" i="1" dirty="0" smtClean="0">
                <a:solidFill>
                  <a:srgbClr val="CC3300"/>
                </a:solidFill>
              </a:rPr>
              <a:t> </a:t>
            </a:r>
            <a:r>
              <a:rPr lang="ru-RU" altLang="ru-RU" sz="1800" dirty="0" smtClean="0"/>
              <a:t>производить оплату товаров в нижнем ценовом диапазоне невыгодно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sz="18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dirty="0" smtClean="0">
                <a:solidFill>
                  <a:srgbClr val="CC0000"/>
                </a:solidFill>
              </a:rPr>
              <a:t>	Современная безопасность: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b="1" dirty="0" smtClean="0">
                <a:solidFill>
                  <a:srgbClr val="CC3300"/>
                </a:solidFill>
              </a:rPr>
              <a:t>	</a:t>
            </a:r>
            <a:r>
              <a:rPr lang="en-US" altLang="ru-RU" sz="1800" b="1" dirty="0" smtClean="0">
                <a:solidFill>
                  <a:srgbClr val="CC3300"/>
                </a:solidFill>
              </a:rPr>
              <a:t>   </a:t>
            </a:r>
            <a:r>
              <a:rPr lang="ru-RU" altLang="ru-RU" sz="1800" dirty="0" smtClean="0"/>
              <a:t>динамические</a:t>
            </a:r>
            <a:r>
              <a:rPr lang="en-US" altLang="ru-RU" sz="1800" dirty="0" smtClean="0"/>
              <a:t> </a:t>
            </a:r>
            <a:r>
              <a:rPr lang="ru-RU" altLang="ru-RU" sz="1800" dirty="0" smtClean="0"/>
              <a:t>одноразовые пароли через </a:t>
            </a:r>
            <a:r>
              <a:rPr lang="en-US" altLang="ru-RU" sz="1800" dirty="0" smtClean="0"/>
              <a:t>SMS</a:t>
            </a:r>
            <a:endParaRPr lang="ru-RU" altLang="ru-RU" sz="1800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Cj040771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1341438"/>
            <a:ext cx="2724150" cy="2808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7543800" cy="1143000"/>
          </a:xfrm>
        </p:spPr>
        <p:txBody>
          <a:bodyPr/>
          <a:lstStyle/>
          <a:p>
            <a:pPr algn="ctr" eaLnBrk="1" hangingPunct="1"/>
            <a:r>
              <a:rPr lang="ru-RU" altLang="ru-RU" sz="5400" b="1" smtClean="0"/>
              <a:t>Концепция </a:t>
            </a:r>
            <a:r>
              <a:rPr lang="en-US" altLang="ru-RU" sz="5400" b="1" smtClean="0"/>
              <a:t>Web 2.0</a:t>
            </a:r>
            <a:endParaRPr lang="ru-RU" altLang="ru-RU" sz="5400" b="1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5800" y="4038600"/>
            <a:ext cx="784860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7438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2402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0613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9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54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1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68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260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>
                <a:latin typeface="Times New Roman" panose="02020603050405020304" pitchFamily="18" charset="0"/>
              </a:rPr>
              <a:t>Пользователи становятся активными участниками работы сети.</a:t>
            </a:r>
          </a:p>
          <a:p>
            <a:pPr>
              <a:spcBef>
                <a:spcPct val="50000"/>
              </a:spcBef>
            </a:pPr>
            <a:r>
              <a:rPr lang="ru-RU" altLang="ru-RU">
                <a:latin typeface="Times New Roman" panose="02020603050405020304" pitchFamily="18" charset="0"/>
              </a:rPr>
              <a:t>Мы наполняем сеть информацией, сами её организуем, сами определяем параметры поиска, способы обработки...</a:t>
            </a:r>
          </a:p>
          <a:p>
            <a:pPr>
              <a:spcBef>
                <a:spcPct val="50000"/>
              </a:spcBef>
            </a:pPr>
            <a:r>
              <a:rPr lang="ru-RU" altLang="ru-RU">
                <a:latin typeface="Times New Roman" panose="02020603050405020304" pitchFamily="18" charset="0"/>
              </a:rPr>
              <a:t>Основные свойства </a:t>
            </a:r>
            <a:r>
              <a:rPr lang="en-US" altLang="ru-RU">
                <a:latin typeface="Times New Roman" panose="02020603050405020304" pitchFamily="18" charset="0"/>
              </a:rPr>
              <a:t>Web 2.0 – </a:t>
            </a:r>
            <a:r>
              <a:rPr lang="ru-RU" altLang="ru-RU">
                <a:latin typeface="Times New Roman" panose="02020603050405020304" pitchFamily="18" charset="0"/>
              </a:rPr>
              <a:t>это простота и удобство в занесении информации, её поиске и совместном использовании. </a:t>
            </a:r>
            <a:endParaRPr lang="en-US" altLang="ru-RU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>
                <a:latin typeface="Times New Roman" panose="02020603050405020304" pitchFamily="18" charset="0"/>
              </a:rPr>
              <a:t>Мы из пользователей превращаемся в соавторов.</a:t>
            </a:r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609600" y="2438400"/>
            <a:ext cx="563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7438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2402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0613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9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54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1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68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260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ru-RU" sz="4000" smtClean="0">
                <a:solidFill>
                  <a:schemeClr val="hlink"/>
                </a:solidFill>
                <a:latin typeface="Times New Roman" panose="02020603050405020304" pitchFamily="18" charset="0"/>
              </a:rPr>
              <a:t>Internet</a:t>
            </a:r>
            <a:r>
              <a:rPr lang="en-US" altLang="ru-RU" sz="360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600" smtClean="0">
                <a:solidFill>
                  <a:schemeClr val="hlink"/>
                </a:solidFill>
                <a:latin typeface="Times New Roman" panose="02020603050405020304" pitchFamily="18" charset="0"/>
              </a:rPr>
              <a:t>как </a:t>
            </a:r>
            <a:r>
              <a:rPr lang="ru-RU" altLang="ru-RU" sz="36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платформа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080375" cy="90805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Примеры элементов </a:t>
            </a:r>
            <a:r>
              <a:rPr lang="en-US" altLang="ru-RU" sz="4000" smtClean="0"/>
              <a:t>Web 2.0</a:t>
            </a:r>
            <a:endParaRPr lang="ru-RU" altLang="ru-RU" sz="4000" smtClean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09600" y="10668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400">
                <a:solidFill>
                  <a:schemeClr val="accent2"/>
                </a:solidFill>
                <a:latin typeface="Times New Roman" panose="02020603050405020304" pitchFamily="18" charset="0"/>
              </a:rPr>
              <a:t>Wikipedia</a:t>
            </a:r>
            <a:r>
              <a:rPr lang="en-US" altLang="ru-RU">
                <a:latin typeface="Times New Roman" panose="02020603050405020304" pitchFamily="18" charset="0"/>
              </a:rPr>
              <a:t> – </a:t>
            </a:r>
            <a:r>
              <a:rPr lang="ru-RU" altLang="ru-RU">
                <a:latin typeface="Times New Roman" panose="02020603050405020304" pitchFamily="18" charset="0"/>
              </a:rPr>
              <a:t>энциклопедия, заполняемая совместными усилиями энтузиастов. </a:t>
            </a:r>
          </a:p>
        </p:txBody>
      </p:sp>
      <p:graphicFrame>
        <p:nvGraphicFramePr>
          <p:cNvPr id="259076" name="Group 4"/>
          <p:cNvGraphicFramePr>
            <a:graphicFrameLocks noGrp="1"/>
          </p:cNvGraphicFramePr>
          <p:nvPr/>
        </p:nvGraphicFramePr>
        <p:xfrm>
          <a:off x="965200" y="2936875"/>
          <a:ext cx="7215188" cy="985838"/>
        </p:xfrm>
        <a:graphic>
          <a:graphicData uri="http://schemas.openxmlformats.org/drawingml/2006/table">
            <a:tbl>
              <a:tblPr/>
              <a:tblGrid>
                <a:gridCol w="896938"/>
                <a:gridCol w="6318250"/>
              </a:tblGrid>
              <a:tr h="985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751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768475"/>
            <a:ext cx="6324600" cy="4919663"/>
          </a:xfrm>
          <a:noFill/>
        </p:spPr>
      </p:pic>
      <p:sp>
        <p:nvSpPr>
          <p:cNvPr id="31752" name="Rectangle 12"/>
          <p:cNvSpPr>
            <a:spLocks noChangeArrowheads="1"/>
          </p:cNvSpPr>
          <p:nvPr/>
        </p:nvSpPr>
        <p:spPr bwMode="auto">
          <a:xfrm>
            <a:off x="685800" y="1905000"/>
            <a:ext cx="19050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Times New Roman" panose="02020603050405020304" pitchFamily="18" charset="0"/>
              </a:rPr>
              <a:t>Они не только публикуют свои статьи, но и редактируют, статьи созданные другими авторами – 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распределенная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совместная работа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</a:rPr>
              <a:t>авторов в сети</a:t>
            </a:r>
            <a:r>
              <a:rPr lang="ru-RU" altLang="ru-RU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667000"/>
            <a:ext cx="6019800" cy="3586163"/>
          </a:xfr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85800" y="457200"/>
            <a:ext cx="7620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Times New Roman" panose="02020603050405020304" pitchFamily="18" charset="0"/>
              </a:rPr>
              <a:t>Пиринговая (</a:t>
            </a:r>
            <a:r>
              <a:rPr lang="en-US" altLang="ru-RU" b="1" dirty="0">
                <a:latin typeface="Times New Roman" panose="02020603050405020304" pitchFamily="18" charset="0"/>
              </a:rPr>
              <a:t>Peer to Peer</a:t>
            </a:r>
            <a:r>
              <a:rPr lang="ru-RU" altLang="ru-RU" dirty="0">
                <a:latin typeface="Times New Roman" panose="02020603050405020304" pitchFamily="18" charset="0"/>
              </a:rPr>
              <a:t> – «равный к равному») сеть</a:t>
            </a:r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BitTorrent</a:t>
            </a:r>
            <a:r>
              <a:rPr lang="en-US" altLang="ru-RU" dirty="0">
                <a:latin typeface="Times New Roman" panose="02020603050405020304" pitchFamily="18" charset="0"/>
              </a:rPr>
              <a:t> – </a:t>
            </a:r>
            <a:r>
              <a:rPr lang="ru-RU" altLang="ru-RU" dirty="0">
                <a:latin typeface="Times New Roman" panose="02020603050405020304" pitchFamily="18" charset="0"/>
              </a:rPr>
              <a:t>пользователи не только делятся информацией друг с другом, но и выделяют друг другу ресурсы своего компьютера  – </a:t>
            </a:r>
            <a:r>
              <a:rPr lang="ru-RU" altLang="ru-RU" b="1" dirty="0">
                <a:latin typeface="Times New Roman" panose="02020603050405020304" pitchFamily="18" charset="0"/>
              </a:rPr>
              <a:t>распределенная сеть равноправных пользователей  (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децентрализация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b="1" dirty="0">
                <a:latin typeface="Times New Roman" panose="02020603050405020304" pitchFamily="18" charset="0"/>
              </a:rPr>
              <a:t>Web 2.0</a:t>
            </a:r>
            <a:r>
              <a:rPr lang="ru-RU" altLang="ru-RU" b="1" dirty="0">
                <a:latin typeface="Times New Roman" panose="02020603050405020304" pitchFamily="18" charset="0"/>
              </a:rPr>
              <a:t>)</a:t>
            </a:r>
            <a:r>
              <a:rPr lang="ru-RU" altLang="ru-RU" dirty="0">
                <a:latin typeface="Times New Roman" panose="02020603050405020304" pitchFamily="18" charset="0"/>
              </a:rPr>
              <a:t>. Каждый участник и клиент и сервер.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85800" y="2286000"/>
            <a:ext cx="24384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Times New Roman" panose="02020603050405020304" pitchFamily="18" charset="0"/>
              </a:rPr>
              <a:t>Централизованного хранилища данных нет, нагрузка сети распределяется равномерно. Чем больше пользователей будет отдавать конкретный файл, тем быстрее его получат те, у кого его еще нет. </a:t>
            </a:r>
            <a:r>
              <a:rPr lang="ru-RU" altLang="ru-RU" dirty="0" smtClean="0">
                <a:latin typeface="Times New Roman" panose="02020603050405020304" pitchFamily="18" charset="0"/>
              </a:rPr>
              <a:t>Качество </a:t>
            </a:r>
            <a:r>
              <a:rPr lang="ru-RU" altLang="ru-RU" dirty="0">
                <a:latin typeface="Times New Roman" panose="02020603050405020304" pitchFamily="18" charset="0"/>
              </a:rPr>
              <a:t>сети улучшается по мере роста числа пользователей.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076325"/>
            <a:ext cx="5045075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57" y="1349375"/>
            <a:ext cx="497363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533400" y="381000"/>
            <a:ext cx="815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Социальные </a:t>
            </a:r>
            <a:r>
              <a:rPr lang="ru-RU" alt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сети</a:t>
            </a:r>
            <a:endParaRPr lang="ru-RU" altLang="ru-RU" sz="2000" dirty="0"/>
          </a:p>
        </p:txBody>
      </p:sp>
      <p:pic>
        <p:nvPicPr>
          <p:cNvPr id="3584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062" y="2492896"/>
            <a:ext cx="5334000" cy="2822575"/>
          </a:xfrm>
          <a:noFill/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772400" y="5867400"/>
            <a:ext cx="609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ru-RU">
                <a:latin typeface="Times New Roman" panose="02020603050405020304" pitchFamily="18" charset="0"/>
              </a:rPr>
              <a:t>→</a:t>
            </a:r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3584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387725"/>
            <a:ext cx="6300787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80375" cy="9144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Скрытый </a:t>
            </a:r>
            <a:r>
              <a:rPr lang="en-US" altLang="ru-RU" sz="4000" smtClean="0"/>
              <a:t>Web</a:t>
            </a:r>
            <a:r>
              <a:rPr lang="ru-RU" altLang="ru-RU" sz="4000" smtClean="0"/>
              <a:t> (</a:t>
            </a:r>
            <a:r>
              <a:rPr lang="en-US" altLang="ru-RU" sz="4000" smtClean="0"/>
              <a:t>Deep Web</a:t>
            </a:r>
            <a:r>
              <a:rPr lang="ru-RU" altLang="ru-RU" sz="4000" smtClean="0"/>
              <a:t>)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1298575"/>
            <a:ext cx="8610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1700" indent="-358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>
                <a:latin typeface="Times New Roman" panose="02020603050405020304" pitchFamily="18" charset="0"/>
              </a:rPr>
              <a:t>Скрытый </a:t>
            </a:r>
            <a:r>
              <a:rPr lang="en-US" altLang="ru-RU">
                <a:latin typeface="Times New Roman" panose="02020603050405020304" pitchFamily="18" charset="0"/>
              </a:rPr>
              <a:t>Web – </a:t>
            </a:r>
            <a:r>
              <a:rPr lang="ru-RU" altLang="ru-RU">
                <a:latin typeface="Times New Roman" panose="02020603050405020304" pitchFamily="18" charset="0"/>
              </a:rPr>
              <a:t>это страницы </a:t>
            </a:r>
            <a:r>
              <a:rPr lang="en-US" altLang="ru-RU">
                <a:latin typeface="Times New Roman" panose="02020603050405020304" pitchFamily="18" charset="0"/>
              </a:rPr>
              <a:t>Web</a:t>
            </a:r>
            <a:r>
              <a:rPr lang="ru-RU" altLang="ru-RU">
                <a:latin typeface="Times New Roman" panose="02020603050405020304" pitchFamily="18" charset="0"/>
              </a:rPr>
              <a:t>-пространства, не охватываемые  </a:t>
            </a:r>
            <a:r>
              <a:rPr lang="ru-RU" altLang="ru-RU" b="1">
                <a:solidFill>
                  <a:schemeClr val="accent2"/>
                </a:solidFill>
                <a:latin typeface="Times New Roman" panose="02020603050405020304" pitchFamily="18" charset="0"/>
              </a:rPr>
              <a:t>ИПС</a:t>
            </a:r>
            <a:r>
              <a:rPr lang="ru-RU" altLang="ru-RU">
                <a:latin typeface="Times New Roman" panose="02020603050405020304" pitchFamily="18" charset="0"/>
              </a:rPr>
              <a:t>:</a:t>
            </a:r>
          </a:p>
          <a:p>
            <a:pPr lvl="1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</a:rPr>
              <a:t>кратковременные новости (СМИ),</a:t>
            </a:r>
          </a:p>
          <a:p>
            <a:pPr lvl="1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</a:rPr>
              <a:t>динамически генерируемые интерактивные страницы,</a:t>
            </a:r>
          </a:p>
          <a:p>
            <a:pPr lvl="1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</a:rPr>
              <a:t>файлы не </a:t>
            </a:r>
            <a:r>
              <a:rPr lang="en-US" altLang="ru-RU">
                <a:latin typeface="Times New Roman" panose="02020603050405020304" pitchFamily="18" charset="0"/>
              </a:rPr>
              <a:t>Web</a:t>
            </a:r>
            <a:r>
              <a:rPr lang="ru-RU" altLang="ru-RU">
                <a:latin typeface="Times New Roman" panose="02020603050405020304" pitchFamily="18" charset="0"/>
              </a:rPr>
              <a:t>-форматов,</a:t>
            </a:r>
          </a:p>
          <a:p>
            <a:pPr lvl="1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</a:rPr>
              <a:t>файлы из БД,</a:t>
            </a:r>
          </a:p>
          <a:p>
            <a:pPr lvl="1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</a:rPr>
              <a:t>корпоративные ресурсы.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3141663"/>
            <a:ext cx="8610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1700" indent="-358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latin typeface="Times New Roman" panose="02020603050405020304" pitchFamily="18" charset="0"/>
              </a:rPr>
              <a:t>В </a:t>
            </a:r>
            <a:r>
              <a:rPr lang="en-US" altLang="ru-RU">
                <a:latin typeface="Times New Roman" panose="02020603050405020304" pitchFamily="18" charset="0"/>
              </a:rPr>
              <a:t>Web</a:t>
            </a:r>
            <a:r>
              <a:rPr lang="ru-RU" altLang="ru-RU">
                <a:latin typeface="Times New Roman" panose="02020603050405020304" pitchFamily="18" charset="0"/>
              </a:rPr>
              <a:t>-пространстве страниц в </a:t>
            </a:r>
            <a:r>
              <a:rPr lang="ru-RU" altLang="ru-RU" b="1">
                <a:latin typeface="Times New Roman" panose="02020603050405020304" pitchFamily="18" charset="0"/>
              </a:rPr>
              <a:t>сотни</a:t>
            </a:r>
            <a:r>
              <a:rPr lang="ru-RU" altLang="ru-RU">
                <a:latin typeface="Times New Roman" panose="02020603050405020304" pitchFamily="18" charset="0"/>
              </a:rPr>
              <a:t> раз больше чем их удалось проиндексировать самыми популярными ИПС (</a:t>
            </a:r>
            <a:r>
              <a:rPr lang="en-US" altLang="ru-RU">
                <a:latin typeface="Times New Roman" panose="02020603050405020304" pitchFamily="18" charset="0"/>
                <a:hlinkClick r:id="rId3"/>
              </a:rPr>
              <a:t>www.brightplanet.com</a:t>
            </a:r>
            <a:r>
              <a:rPr lang="ru-RU" altLang="ru-RU">
                <a:latin typeface="Times New Roman" panose="02020603050405020304" pitchFamily="18" charset="0"/>
              </a:rPr>
              <a:t>). «Острова» в модели </a:t>
            </a:r>
            <a:r>
              <a:rPr lang="ru-RU" altLang="ru-RU" b="1">
                <a:latin typeface="Times New Roman" panose="02020603050405020304" pitchFamily="18" charset="0"/>
              </a:rPr>
              <a:t>Bow Tie </a:t>
            </a:r>
            <a:r>
              <a:rPr lang="ru-RU" altLang="ru-RU">
                <a:latin typeface="Times New Roman" panose="02020603050405020304" pitchFamily="18" charset="0"/>
              </a:rPr>
              <a:t>гораздо больше самих моделей.</a:t>
            </a:r>
          </a:p>
        </p:txBody>
      </p:sp>
      <p:pic>
        <p:nvPicPr>
          <p:cNvPr id="6149" name="Picture 5" descr="Острова web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913188"/>
            <a:ext cx="3733800" cy="275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11188" y="4627563"/>
            <a:ext cx="42672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1700" indent="-358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latin typeface="Times New Roman" panose="02020603050405020304" pitchFamily="18" charset="0"/>
              </a:rPr>
              <a:t>Программы </a:t>
            </a:r>
            <a:r>
              <a:rPr lang="en-US" altLang="ru-RU">
                <a:latin typeface="Times New Roman" panose="02020603050405020304" pitchFamily="18" charset="0"/>
              </a:rPr>
              <a:t>“Spider”</a:t>
            </a:r>
            <a:r>
              <a:rPr lang="ru-RU" altLang="ru-RU">
                <a:latin typeface="Times New Roman" panose="02020603050405020304" pitchFamily="18" charset="0"/>
              </a:rPr>
              <a:t> посещают </a:t>
            </a:r>
            <a:r>
              <a:rPr lang="en-US" altLang="ru-RU">
                <a:latin typeface="Times New Roman" panose="02020603050405020304" pitchFamily="18" charset="0"/>
              </a:rPr>
              <a:t>Web</a:t>
            </a:r>
            <a:r>
              <a:rPr lang="ru-RU" altLang="ru-RU">
                <a:latin typeface="Times New Roman" panose="02020603050405020304" pitchFamily="18" charset="0"/>
              </a:rPr>
              <a:t>-страницы по известным адресам, обрабатывают текущею страницу, выделяют гиперссылки и переходят по ним на новые страницы.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Cj040771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828800"/>
            <a:ext cx="2735263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543800" cy="1143000"/>
          </a:xfrm>
        </p:spPr>
        <p:txBody>
          <a:bodyPr/>
          <a:lstStyle/>
          <a:p>
            <a:pPr algn="ctr" eaLnBrk="1" hangingPunct="1"/>
            <a:r>
              <a:rPr lang="ru-RU" altLang="ru-RU" sz="5400" b="1" smtClean="0"/>
              <a:t>Концепция </a:t>
            </a:r>
            <a:r>
              <a:rPr lang="en-US" altLang="ru-RU" sz="5400" b="1" smtClean="0"/>
              <a:t>Web 3.0</a:t>
            </a:r>
            <a:endParaRPr lang="ru-RU" altLang="ru-RU" sz="5400" b="1" smtClean="0"/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323850" y="1844675"/>
            <a:ext cx="58674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7438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2402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0613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9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54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1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68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260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ru-RU" sz="4000" b="1" smtClean="0">
                <a:latin typeface="Times New Roman" panose="02020603050405020304" pitchFamily="18" charset="0"/>
              </a:rPr>
              <a:t>Web</a:t>
            </a:r>
            <a:r>
              <a:rPr lang="en-US" altLang="ru-RU" sz="3600" smtClean="0">
                <a:latin typeface="Times New Roman" panose="02020603050405020304" pitchFamily="18" charset="0"/>
              </a:rPr>
              <a:t>  </a:t>
            </a:r>
            <a:r>
              <a:rPr lang="ru-RU" altLang="ru-RU" sz="3600" smtClean="0">
                <a:latin typeface="Times New Roman" panose="02020603050405020304" pitchFamily="18" charset="0"/>
              </a:rPr>
              <a:t>как</a:t>
            </a:r>
            <a:br>
              <a:rPr lang="ru-RU" altLang="ru-RU" sz="3600" smtClean="0">
                <a:latin typeface="Times New Roman" panose="02020603050405020304" pitchFamily="18" charset="0"/>
              </a:rPr>
            </a:br>
            <a:r>
              <a:rPr lang="ru-RU" altLang="ru-RU" sz="36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семантическая паутина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684213" y="4879975"/>
            <a:ext cx="76327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ru-RU" altLang="ru-RU" sz="1600" dirty="0"/>
              <a:t>Попытка человечества из «визуальных» </a:t>
            </a:r>
            <a:r>
              <a:rPr kumimoji="1" lang="en-US" altLang="ru-RU" sz="1600" dirty="0"/>
              <a:t>HTML</a:t>
            </a:r>
            <a:r>
              <a:rPr kumimoji="1" lang="ru-RU" altLang="ru-RU" sz="1600" dirty="0"/>
              <a:t>-страниц получить «смысл», что позволит автоматизировать процесс извлечения новых </a:t>
            </a:r>
            <a:r>
              <a:rPr kumimoji="1" lang="ru-RU" altLang="ru-RU" sz="1600" dirty="0" smtClean="0"/>
              <a:t>знаний </a:t>
            </a:r>
            <a:r>
              <a:rPr kumimoji="1" lang="ru-RU" altLang="ru-RU" sz="1600" dirty="0"/>
              <a:t>из </a:t>
            </a:r>
            <a:r>
              <a:rPr kumimoji="1" lang="en-US" altLang="ru-RU" sz="1600" dirty="0"/>
              <a:t>Internet</a:t>
            </a:r>
            <a:r>
              <a:rPr kumimoji="1" lang="ru-RU" altLang="ru-RU" sz="1600" dirty="0"/>
              <a:t>, позволит автоматизировать анализ и прогнозирование событий на основе </a:t>
            </a:r>
            <a:r>
              <a:rPr kumimoji="1" lang="en-US" altLang="ru-RU" sz="1600" dirty="0"/>
              <a:t>Internet</a:t>
            </a:r>
            <a:r>
              <a:rPr kumimoji="1" lang="ru-RU" altLang="ru-RU" sz="1600" dirty="0"/>
              <a:t>-данных и др.</a:t>
            </a:r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684213" y="3500438"/>
            <a:ext cx="5545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ru-RU" altLang="ru-RU" sz="1600" b="1">
                <a:solidFill>
                  <a:schemeClr val="accent1"/>
                </a:solidFill>
              </a:rPr>
              <a:t>СЕМАНТИКА</a:t>
            </a:r>
            <a:r>
              <a:rPr kumimoji="1" lang="ru-RU" altLang="ru-RU" sz="1600"/>
              <a:t> </a:t>
            </a:r>
            <a:r>
              <a:rPr kumimoji="1" lang="en-US" altLang="ru-RU" sz="1600"/>
              <a:t>- </a:t>
            </a:r>
            <a:r>
              <a:rPr kumimoji="1" lang="ru-RU" altLang="ru-RU" sz="1600"/>
              <a:t>анализ отношения между языковыми выражениями и миром, реальным или воображаемым.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1"/>
          <p:cNvSpPr txBox="1">
            <a:spLocks noChangeArrowheads="1"/>
          </p:cNvSpPr>
          <p:nvPr/>
        </p:nvSpPr>
        <p:spPr bwMode="auto">
          <a:xfrm>
            <a:off x="533400" y="1342727"/>
            <a:ext cx="8153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ru-RU" sz="1800" dirty="0" err="1">
                <a:latin typeface="Times New Roman" panose="02020603050405020304" pitchFamily="18" charset="0"/>
              </a:rPr>
              <a:t>Микроданные</a:t>
            </a:r>
            <a:r>
              <a:rPr lang="en-US" altLang="ru-RU" sz="1800" dirty="0">
                <a:latin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</a:rPr>
              <a:t>помогают </a:t>
            </a:r>
            <a:r>
              <a:rPr lang="en-US" altLang="ru-RU" sz="1800" dirty="0">
                <a:latin typeface="Times New Roman" panose="02020603050405020304" pitchFamily="18" charset="0"/>
              </a:rPr>
              <a:t>Google</a:t>
            </a:r>
            <a:r>
              <a:rPr lang="ru-RU" altLang="ru-RU" sz="1800" dirty="0">
                <a:latin typeface="Times New Roman" panose="02020603050405020304" pitchFamily="18" charset="0"/>
              </a:rPr>
              <a:t> правильно распознавать семантику документа. Они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добавляются </a:t>
            </a:r>
            <a:r>
              <a:rPr lang="ru-RU" altLang="ru-RU" sz="1800" dirty="0">
                <a:latin typeface="Times New Roman" panose="02020603050405020304" pitchFamily="18" charset="0"/>
              </a:rPr>
              <a:t>в </a:t>
            </a:r>
            <a:r>
              <a:rPr lang="en-US" altLang="ru-RU" sz="1800" dirty="0">
                <a:latin typeface="Times New Roman" panose="02020603050405020304" pitchFamily="18" charset="0"/>
              </a:rPr>
              <a:t>HTML</a:t>
            </a:r>
            <a:r>
              <a:rPr lang="ru-RU" altLang="ru-RU" sz="1800" dirty="0">
                <a:latin typeface="Times New Roman" panose="02020603050405020304" pitchFamily="18" charset="0"/>
              </a:rPr>
              <a:t>-теги </a:t>
            </a:r>
            <a:r>
              <a:rPr lang="ru-RU" altLang="ru-RU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ru-RU" altLang="ru-RU" sz="1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lang="ru-RU" altLang="ru-RU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ru-RU" altLang="ru-RU" sz="18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</a:rPr>
              <a:t>и </a:t>
            </a:r>
            <a:r>
              <a:rPr lang="en-US" altLang="ru-RU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&lt;span&gt;</a:t>
            </a:r>
            <a:r>
              <a:rPr lang="ru-RU" altLang="ru-RU" sz="1800" dirty="0">
                <a:latin typeface="Times New Roman" panose="02020603050405020304" pitchFamily="18" charset="0"/>
              </a:rPr>
              <a:t>. Например:</a:t>
            </a:r>
            <a:r>
              <a:rPr lang="en-US" altLang="ru-RU" sz="1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56848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Семантические </a:t>
            </a:r>
            <a:r>
              <a:rPr lang="ru-RU" sz="3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микроданные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 </a:t>
            </a: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Google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57200" y="2046548"/>
            <a:ext cx="8534400" cy="429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&lt;div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itemscope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itemtype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="http://data-vocabulary.org/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r>
              <a:rPr lang="en-US" b="1" dirty="0">
                <a:solidFill>
                  <a:srgbClr val="CC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b="1" dirty="0">
              <a:solidFill>
                <a:srgbClr val="CC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b="1" dirty="0">
                <a:solidFill>
                  <a:srgbClr val="CC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000" dirty="0"/>
              <a:t>Меня зовут</a:t>
            </a:r>
            <a:r>
              <a:rPr lang="en-US" sz="2000" dirty="0"/>
              <a:t> </a:t>
            </a:r>
            <a:r>
              <a:rPr lang="ru-RU" dirty="0"/>
              <a:t>Сергей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&lt;span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itemprop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="name"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ru-RU" sz="2000" dirty="0"/>
              <a:t>Рыжий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&lt;/span&gt;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endParaRPr lang="ru-RU" sz="1200" dirty="0"/>
          </a:p>
          <a:p>
            <a:pPr>
              <a:lnSpc>
                <a:spcPct val="120000"/>
              </a:lnSpc>
              <a:defRPr/>
            </a:pPr>
            <a:r>
              <a:rPr lang="en-US" sz="2000" dirty="0"/>
              <a:t>  </a:t>
            </a:r>
            <a:r>
              <a:rPr lang="ru-RU" sz="2000" dirty="0"/>
              <a:t>  но друзья зовут меня</a:t>
            </a:r>
            <a:r>
              <a:rPr lang="en-US" sz="2000" dirty="0"/>
              <a:t>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&lt;span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itemprop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="nickname"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ru-RU" sz="2000" dirty="0"/>
              <a:t>Серый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&lt;/span&gt;. </a:t>
            </a:r>
            <a:endParaRPr lang="ru-RU" sz="1200" b="1" dirty="0">
              <a:solidFill>
                <a:srgbClr val="CC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66700" indent="-266700">
              <a:lnSpc>
                <a:spcPct val="120000"/>
              </a:lnSpc>
              <a:defRPr/>
            </a:pPr>
            <a:r>
              <a:rPr lang="ru-RU" b="1" dirty="0">
                <a:solidFill>
                  <a:srgbClr val="CC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dirty="0"/>
              <a:t>Я живу в Донецке, и </a:t>
            </a:r>
            <a:r>
              <a:rPr lang="ru-RU" dirty="0" smtClean="0"/>
              <a:t>работаю 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&lt;span</a:t>
            </a:r>
            <a:r>
              <a:rPr lang="ru-RU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itemprop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="title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ru-RU" b="1" dirty="0" smtClean="0">
                <a:solidFill>
                  <a:srgbClr val="CC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ru-RU" b="1" dirty="0" smtClean="0">
                <a:solidFill>
                  <a:srgbClr val="CC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dirty="0" smtClean="0"/>
              <a:t>дизайнером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&lt;/span&gt;</a:t>
            </a:r>
            <a:r>
              <a:rPr lang="ru-RU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/>
              <a:t>в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&lt;span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itemprop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="affiliation"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000" dirty="0"/>
              <a:t>ART Corp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&lt;/span&gt;.</a:t>
            </a:r>
            <a:endParaRPr lang="ru-RU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ru-RU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lang="ru-RU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defRPr/>
            </a:pPr>
            <a:endParaRPr lang="ru-RU" sz="800" b="1" dirty="0">
              <a:solidFill>
                <a:srgbClr val="CC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66700">
              <a:defRPr/>
            </a:pPr>
            <a:endParaRPr lang="ru-RU" sz="1050" dirty="0" smtClean="0"/>
          </a:p>
          <a:p>
            <a:pPr marL="266700">
              <a:defRPr/>
            </a:pPr>
            <a:r>
              <a:rPr lang="ru-RU" dirty="0" smtClean="0"/>
              <a:t>Содержание </a:t>
            </a:r>
            <a:r>
              <a:rPr lang="ru-RU" dirty="0"/>
              <a:t>в теге </a:t>
            </a:r>
            <a:r>
              <a:rPr lang="ru-RU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ru-RU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lang="ru-RU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ru-RU" dirty="0"/>
              <a:t>является элементом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itemtype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ru-RU" dirty="0"/>
              <a:t>, </a:t>
            </a:r>
            <a:r>
              <a:rPr lang="ru-RU" dirty="0" smtClean="0"/>
              <a:t>т.е. указывает</a:t>
            </a:r>
            <a:r>
              <a:rPr lang="ru-RU" dirty="0"/>
              <a:t>, что это – </a:t>
            </a:r>
            <a:r>
              <a:rPr lang="ru-RU" dirty="0" smtClean="0"/>
              <a:t>человек. </a:t>
            </a:r>
            <a:r>
              <a:rPr lang="ru-RU" dirty="0"/>
              <a:t>Каждое </a:t>
            </a:r>
            <a:r>
              <a:rPr lang="ru-RU" dirty="0" smtClean="0"/>
              <a:t>его свойство отмечается </a:t>
            </a:r>
            <a:r>
              <a:rPr lang="ru-RU" dirty="0"/>
              <a:t>атрибутом </a:t>
            </a:r>
            <a:r>
              <a:rPr lang="ru-RU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itemprop</a:t>
            </a:r>
            <a:r>
              <a:rPr lang="ru-RU" dirty="0"/>
              <a:t>. Например, </a:t>
            </a:r>
            <a:r>
              <a:rPr lang="ru-RU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itemprop</a:t>
            </a:r>
            <a:r>
              <a:rPr lang="ru-RU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ru-RU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ru-RU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описывает имя человека</a:t>
            </a:r>
            <a:r>
              <a:rPr lang="ru-RU" dirty="0" smtClean="0"/>
              <a:t>.</a:t>
            </a:r>
          </a:p>
          <a:p>
            <a:pPr marL="266700">
              <a:defRPr/>
            </a:pPr>
            <a:endParaRPr lang="ru-RU" dirty="0"/>
          </a:p>
          <a:p>
            <a:pPr marL="266700">
              <a:defRPr/>
            </a:pPr>
            <a:r>
              <a:rPr lang="ru-RU" sz="1400" dirty="0" smtClean="0"/>
              <a:t>Некорректное </a:t>
            </a:r>
            <a:r>
              <a:rPr lang="ru-RU" sz="1400" dirty="0"/>
              <a:t>распознавание семантики в </a:t>
            </a:r>
            <a:r>
              <a:rPr lang="en-US" sz="1400" dirty="0"/>
              <a:t>Google</a:t>
            </a:r>
            <a:r>
              <a:rPr lang="ru-RU" sz="1400" dirty="0"/>
              <a:t> выдаёт ссылки на мой сайт, для запросов:</a:t>
            </a:r>
          </a:p>
          <a:p>
            <a:pPr marL="266700">
              <a:defRPr/>
            </a:pPr>
            <a:r>
              <a:rPr lang="ru-RU" sz="1400" dirty="0"/>
              <a:t>«одежда для </a:t>
            </a:r>
            <a:r>
              <a:rPr lang="ru-RU" sz="1400" dirty="0">
                <a:solidFill>
                  <a:srgbClr val="C00000"/>
                </a:solidFill>
              </a:rPr>
              <a:t>толстых</a:t>
            </a:r>
            <a:r>
              <a:rPr lang="ru-RU" sz="1400" dirty="0"/>
              <a:t>», «фото </a:t>
            </a:r>
            <a:r>
              <a:rPr lang="ru-RU" sz="1400" dirty="0">
                <a:solidFill>
                  <a:srgbClr val="C00000"/>
                </a:solidFill>
              </a:rPr>
              <a:t>толстых</a:t>
            </a:r>
            <a:r>
              <a:rPr lang="ru-RU" sz="1400" dirty="0"/>
              <a:t> негритянок»…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3400" y="5805264"/>
            <a:ext cx="8153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04800" y="1988840"/>
            <a:ext cx="8686800" cy="26146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3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49" y="2625267"/>
            <a:ext cx="8004175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2: </a:t>
            </a:r>
            <a:r>
              <a:rPr lang="ru-RU" alt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Динамическая </a:t>
            </a:r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часть </a:t>
            </a:r>
            <a:r>
              <a:rPr lang="ru-RU" altLang="ru-RU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</a:t>
            </a:r>
            <a:r>
              <a:rPr lang="ru-RU" alt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</a:t>
            </a:r>
            <a:r>
              <a:rPr lang="ru-RU" alt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СМИ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46149" y="3106875"/>
            <a:ext cx="8458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</a:rPr>
              <a:t>Сетевые </a:t>
            </a:r>
            <a:r>
              <a:rPr lang="ru-RU" altLang="ru-RU" b="1" dirty="0">
                <a:latin typeface="Times New Roman" panose="02020603050405020304" pitchFamily="18" charset="0"/>
              </a:rPr>
              <a:t>СМИ</a:t>
            </a:r>
            <a:r>
              <a:rPr lang="ru-RU" altLang="ru-RU" dirty="0">
                <a:latin typeface="Times New Roman" panose="02020603050405020304" pitchFamily="18" charset="0"/>
              </a:rPr>
              <a:t> - новый тип носителей информации, изначально ориентированный на </a:t>
            </a:r>
            <a:r>
              <a:rPr lang="en-US" altLang="ru-RU" b="1" dirty="0">
                <a:latin typeface="Times New Roman" panose="02020603050405020304" pitchFamily="18" charset="0"/>
              </a:rPr>
              <a:t>Internet</a:t>
            </a:r>
            <a:r>
              <a:rPr lang="uk-UA" altLang="ru-RU" dirty="0">
                <a:latin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</a:rPr>
              <a:t>. Преимущества Сетевых СМИ :  </a:t>
            </a:r>
            <a:r>
              <a:rPr lang="ru-RU" altLang="ru-RU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оперативность</a:t>
            </a:r>
            <a:r>
              <a:rPr lang="ru-RU" altLang="ru-RU" dirty="0">
                <a:latin typeface="Times New Roman" panose="02020603050405020304" pitchFamily="18" charset="0"/>
              </a:rPr>
              <a:t> и </a:t>
            </a:r>
            <a:r>
              <a:rPr lang="ru-RU" altLang="ru-RU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интерактивность</a:t>
            </a:r>
            <a:r>
              <a:rPr lang="ru-RU" altLang="ru-RU" dirty="0">
                <a:latin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</a:rPr>
              <a:t>(возможность самостоятельного "выстраивания маршрута" при чтении материалов издания). </a:t>
            </a:r>
            <a:r>
              <a:rPr lang="ru-RU" altLang="ru-RU" dirty="0">
                <a:latin typeface="Times New Roman" panose="02020603050405020304" pitchFamily="18" charset="0"/>
              </a:rPr>
              <a:t>Динамические </a:t>
            </a:r>
            <a:r>
              <a:rPr lang="ru-RU" altLang="ru-RU" dirty="0" err="1">
                <a:latin typeface="Times New Roman" panose="02020603050405020304" pitchFamily="18" charset="0"/>
              </a:rPr>
              <a:t>Internet</a:t>
            </a:r>
            <a:r>
              <a:rPr lang="ru-RU" altLang="ru-RU" dirty="0">
                <a:latin typeface="Times New Roman" panose="02020603050405020304" pitchFamily="18" charset="0"/>
              </a:rPr>
              <a:t>-ресурсы распространяют в виде </a:t>
            </a:r>
            <a:r>
              <a:rPr lang="en-US" altLang="ru-RU" dirty="0">
                <a:latin typeface="Times New Roman" panose="02020603050405020304" pitchFamily="18" charset="0"/>
              </a:rPr>
              <a:t>RSS</a:t>
            </a:r>
            <a:r>
              <a:rPr lang="uk-UA" altLang="ru-RU" dirty="0">
                <a:latin typeface="Times New Roman" panose="02020603050405020304" pitchFamily="18" charset="0"/>
              </a:rPr>
              <a:t>-</a:t>
            </a:r>
            <a:r>
              <a:rPr lang="uk-UA" altLang="ru-RU" dirty="0" err="1">
                <a:latin typeface="Times New Roman" panose="02020603050405020304" pitchFamily="18" charset="0"/>
              </a:rPr>
              <a:t>лент</a:t>
            </a:r>
            <a:r>
              <a:rPr lang="uk-UA" altLang="ru-RU" dirty="0">
                <a:latin typeface="Times New Roman" panose="02020603050405020304" pitchFamily="18" charset="0"/>
              </a:rPr>
              <a:t> (</a:t>
            </a:r>
            <a:r>
              <a:rPr lang="en-US" altLang="ru-RU" dirty="0">
                <a:latin typeface="Times New Roman" panose="02020603050405020304" pitchFamily="18" charset="0"/>
              </a:rPr>
              <a:t>Web</a:t>
            </a:r>
            <a:r>
              <a:rPr lang="ru-RU" altLang="ru-RU" dirty="0">
                <a:latin typeface="Times New Roman" panose="02020603050405020304" pitchFamily="18" charset="0"/>
              </a:rPr>
              <a:t>-каналы</a:t>
            </a:r>
            <a:r>
              <a:rPr lang="uk-UA" altLang="ru-RU" dirty="0">
                <a:latin typeface="Times New Roman" panose="02020603050405020304" pitchFamily="18" charset="0"/>
              </a:rPr>
              <a:t>)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526628" y="4320604"/>
            <a:ext cx="2955875" cy="13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3: New Media</a:t>
            </a:r>
            <a:r>
              <a:rPr lang="ru-RU" alt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новая рекламная среда</a:t>
            </a:r>
            <a:r>
              <a:rPr lang="ru-RU" altLang="ru-RU" sz="2000" dirty="0">
                <a:latin typeface="Times New Roman" panose="02020603050405020304" pitchFamily="18" charset="0"/>
              </a:rPr>
              <a:t> </a:t>
            </a:r>
            <a:br>
              <a:rPr lang="ru-RU" altLang="ru-RU" sz="2000" dirty="0">
                <a:latin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</a:rPr>
              <a:t>(баннерная, контекстная…)</a:t>
            </a:r>
            <a:endParaRPr lang="en-US" altLang="ru-RU" dirty="0">
              <a:latin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altLang="ru-RU" dirty="0" smtClean="0">
                <a:latin typeface="Times New Roman" panose="02020603050405020304" pitchFamily="18" charset="0"/>
              </a:rPr>
              <a:t>Расходы на </a:t>
            </a:r>
            <a:r>
              <a:rPr lang="en-US" altLang="ru-RU" b="1" dirty="0" smtClean="0">
                <a:latin typeface="Times New Roman" panose="02020603050405020304" pitchFamily="18" charset="0"/>
              </a:rPr>
              <a:t>Internet</a:t>
            </a:r>
            <a:r>
              <a:rPr lang="uk-UA" altLang="ru-RU" dirty="0">
                <a:latin typeface="Times New Roman" panose="02020603050405020304" pitchFamily="18" charset="0"/>
              </a:rPr>
              <a:t>-</a:t>
            </a:r>
            <a:r>
              <a:rPr lang="ru-RU" altLang="ru-RU" dirty="0">
                <a:latin typeface="Times New Roman" panose="02020603050405020304" pitchFamily="18" charset="0"/>
              </a:rPr>
              <a:t>рекламу:</a:t>
            </a:r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505296" y="1595217"/>
            <a:ext cx="80041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1: </a:t>
            </a:r>
            <a:r>
              <a:rPr lang="ru-RU" alt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Традиционная часть </a:t>
            </a:r>
            <a:r>
              <a:rPr lang="ru-RU" altLang="ru-RU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</a:t>
            </a:r>
            <a:r>
              <a:rPr lang="ru-RU" alt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</a:t>
            </a:r>
            <a:r>
              <a:rPr lang="ru-RU" alt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стабильные </a:t>
            </a:r>
            <a:r>
              <a:rPr lang="en-US" alt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Web</a:t>
            </a:r>
            <a:r>
              <a:rPr lang="ru-RU" alt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-ресурсы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75146" y="2115322"/>
            <a:ext cx="82296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dirty="0">
                <a:latin typeface="Times New Roman" panose="02020603050405020304" pitchFamily="18" charset="0"/>
              </a:rPr>
              <a:t>Традиционные ИПС работают в стабильной части</a:t>
            </a:r>
            <a:r>
              <a:rPr lang="ru-RU" altLang="ru-RU" dirty="0" smtClean="0">
                <a:latin typeface="Times New Roman" panose="02020603050405020304" pitchFamily="18" charset="0"/>
              </a:rPr>
              <a:t>, но </a:t>
            </a:r>
            <a:r>
              <a:rPr lang="ru-RU" altLang="ru-RU" b="1" dirty="0" err="1">
                <a:latin typeface="Times New Roman" panose="02020603050405020304" pitchFamily="18" charset="0"/>
              </a:rPr>
              <a:t>Internet</a:t>
            </a:r>
            <a:r>
              <a:rPr lang="ru-RU" altLang="ru-RU" dirty="0">
                <a:latin typeface="Times New Roman" panose="02020603050405020304" pitchFamily="18" charset="0"/>
              </a:rPr>
              <a:t> в основном таковым </a:t>
            </a:r>
            <a:r>
              <a:rPr lang="ru-RU" altLang="ru-RU" b="1" i="1" dirty="0">
                <a:latin typeface="Times New Roman" panose="02020603050405020304" pitchFamily="18" charset="0"/>
              </a:rPr>
              <a:t>не является</a:t>
            </a:r>
            <a:r>
              <a:rPr lang="ru-RU" altLang="ru-RU" i="1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99" y="4415967"/>
            <a:ext cx="360363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337" y="4261543"/>
            <a:ext cx="5688012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" y="566738"/>
            <a:ext cx="8458199" cy="53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600" dirty="0" err="1" smtClean="0"/>
              <a:t>New</a:t>
            </a:r>
            <a:r>
              <a:rPr lang="ru-RU" altLang="ru-RU" sz="3600" dirty="0" smtClean="0"/>
              <a:t> </a:t>
            </a:r>
            <a:r>
              <a:rPr lang="ru-RU" altLang="ru-RU" sz="3600" dirty="0" err="1" smtClean="0"/>
              <a:t>Media</a:t>
            </a:r>
            <a:endParaRPr lang="ru-RU" altLang="ru-RU" sz="36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25065" y="1049838"/>
            <a:ext cx="8390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dirty="0">
                <a:latin typeface="Times New Roman" panose="02020603050405020304" pitchFamily="18" charset="0"/>
              </a:rPr>
              <a:t>Internet</a:t>
            </a:r>
            <a:r>
              <a:rPr lang="uk-UA" altLang="ru-RU" dirty="0">
                <a:latin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</a:rPr>
              <a:t>– породила </a:t>
            </a:r>
            <a:r>
              <a:rPr lang="ru-RU" altLang="ru-RU" dirty="0">
                <a:latin typeface="Times New Roman" panose="02020603050405020304" pitchFamily="18" charset="0"/>
              </a:rPr>
              <a:t>мощный инструмент специфического воздействия на сознание человека, получивший название </a:t>
            </a:r>
            <a:r>
              <a:rPr lang="en-US" altLang="ru-RU" b="1" dirty="0">
                <a:latin typeface="Times New Roman" panose="02020603050405020304" pitchFamily="18" charset="0"/>
              </a:rPr>
              <a:t>New Media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8080375" cy="9144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Портал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3400" y="1412875"/>
            <a:ext cx="8215313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1700" indent="-358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 dirty="0">
                <a:latin typeface="Times New Roman" panose="02020603050405020304" pitchFamily="18" charset="0"/>
              </a:rPr>
              <a:t>Сайт (совокупность сайтов), обеспечивающий удовлетворение основных потребностей пользователей путем реализации услуг в следующих областях: информация, бизнес, общение, а также предоставления инструментария, необходимого пользователю для продвижения собственного контента в рамках портала.</a:t>
            </a:r>
          </a:p>
          <a:p>
            <a:pPr>
              <a:lnSpc>
                <a:spcPct val="180000"/>
              </a:lnSpc>
            </a:pPr>
            <a:r>
              <a:rPr lang="ru-RU" altLang="ru-RU" dirty="0">
                <a:latin typeface="Times New Roman" panose="02020603050405020304" pitchFamily="18" charset="0"/>
              </a:rPr>
              <a:t>Т. о. портал должен охватывать 4 основных типа услуг: 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ru-RU" altLang="ru-RU" dirty="0" smtClean="0">
                <a:latin typeface="Times New Roman" panose="02020603050405020304" pitchFamily="18" charset="0"/>
              </a:rPr>
              <a:t>информационно-поисковые </a:t>
            </a:r>
            <a:r>
              <a:rPr lang="ru-RU" altLang="ru-RU" dirty="0">
                <a:latin typeface="Times New Roman" panose="02020603050405020304" pitchFamily="18" charset="0"/>
              </a:rPr>
              <a:t>(помогают найти и получить информацию); </a:t>
            </a:r>
          </a:p>
          <a:p>
            <a:pPr lvl="1">
              <a:buFontTx/>
              <a:buBlip>
                <a:blip r:embed="rId3"/>
              </a:buBlip>
            </a:pPr>
            <a:r>
              <a:rPr lang="ru-RU" altLang="ru-RU" dirty="0">
                <a:latin typeface="Times New Roman" panose="02020603050405020304" pitchFamily="18" charset="0"/>
              </a:rPr>
              <a:t>бизнес-функции (ориентация непосредственно на продажу товаров и услуг); </a:t>
            </a:r>
          </a:p>
          <a:p>
            <a:pPr lvl="1">
              <a:buFontTx/>
              <a:buBlip>
                <a:blip r:embed="rId3"/>
              </a:buBlip>
            </a:pPr>
            <a:r>
              <a:rPr lang="ru-RU" altLang="ru-RU" dirty="0">
                <a:latin typeface="Times New Roman" panose="02020603050405020304" pitchFamily="18" charset="0"/>
              </a:rPr>
              <a:t>инструментарий пользователя (помогает создавать и продвигать свой "контент" в Сети, прежде всего бесплатные хостинг и e-</a:t>
            </a:r>
            <a:r>
              <a:rPr lang="ru-RU" altLang="ru-RU" dirty="0" err="1">
                <a:latin typeface="Times New Roman" panose="02020603050405020304" pitchFamily="18" charset="0"/>
              </a:rPr>
              <a:t>mail</a:t>
            </a:r>
            <a:r>
              <a:rPr lang="ru-RU" altLang="ru-RU" dirty="0">
                <a:latin typeface="Times New Roman" panose="02020603050405020304" pitchFamily="18" charset="0"/>
              </a:rPr>
              <a:t>, рейтинги, баннеры, "</a:t>
            </a:r>
            <a:r>
              <a:rPr lang="ru-RU" altLang="ru-RU" dirty="0" err="1">
                <a:latin typeface="Times New Roman" panose="02020603050405020304" pitchFamily="18" charset="0"/>
              </a:rPr>
              <a:t>анонсировщики</a:t>
            </a:r>
            <a:r>
              <a:rPr lang="ru-RU" altLang="ru-RU" dirty="0">
                <a:latin typeface="Times New Roman" panose="02020603050405020304" pitchFamily="18" charset="0"/>
              </a:rPr>
              <a:t>" и др.); </a:t>
            </a:r>
          </a:p>
          <a:p>
            <a:pPr lvl="1">
              <a:buFontTx/>
              <a:buBlip>
                <a:blip r:embed="rId3"/>
              </a:buBlip>
            </a:pPr>
            <a:r>
              <a:rPr lang="ru-RU" altLang="ru-RU" dirty="0">
                <a:latin typeface="Times New Roman" panose="02020603050405020304" pitchFamily="18" charset="0"/>
              </a:rPr>
              <a:t>Коммуникация (обеспечение общения). </a:t>
            </a:r>
          </a:p>
          <a:p>
            <a:pPr>
              <a:lnSpc>
                <a:spcPct val="230000"/>
              </a:lnSpc>
            </a:pPr>
            <a:r>
              <a:rPr lang="ru-RU" altLang="ru-RU" dirty="0">
                <a:latin typeface="Times New Roman" panose="02020603050405020304" pitchFamily="18" charset="0"/>
              </a:rPr>
              <a:t>Различают "</a:t>
            </a:r>
            <a:r>
              <a:rPr lang="ru-RU" altLang="ru-RU" b="1" dirty="0">
                <a:solidFill>
                  <a:srgbClr val="008000"/>
                </a:solidFill>
                <a:latin typeface="Times New Roman" panose="02020603050405020304" pitchFamily="18" charset="0"/>
              </a:rPr>
              <a:t>вертикальные</a:t>
            </a:r>
            <a:r>
              <a:rPr lang="ru-RU" altLang="ru-RU" dirty="0">
                <a:latin typeface="Times New Roman" panose="02020603050405020304" pitchFamily="18" charset="0"/>
              </a:rPr>
              <a:t>" и "</a:t>
            </a:r>
            <a:r>
              <a:rPr lang="ru-RU" altLang="ru-RU" b="1" dirty="0">
                <a:solidFill>
                  <a:srgbClr val="008000"/>
                </a:solidFill>
                <a:latin typeface="Times New Roman" panose="02020603050405020304" pitchFamily="18" charset="0"/>
              </a:rPr>
              <a:t>горизонтальные</a:t>
            </a:r>
            <a:r>
              <a:rPr lang="ru-RU" altLang="ru-RU" dirty="0">
                <a:latin typeface="Times New Roman" panose="02020603050405020304" pitchFamily="18" charset="0"/>
              </a:rPr>
              <a:t>" порталы.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153400" cy="4608513"/>
          </a:xfrm>
        </p:spPr>
        <p:txBody>
          <a:bodyPr/>
          <a:lstStyle/>
          <a:p>
            <a:pPr marL="180975" indent="-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ru-RU" altLang="ru-RU" sz="4000" dirty="0" smtClean="0"/>
              <a:t>Интернет-маркетинг</a:t>
            </a:r>
          </a:p>
          <a:p>
            <a:pPr marL="180975" indent="-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1600" dirty="0" smtClean="0"/>
              <a:t>- </a:t>
            </a:r>
            <a:r>
              <a:rPr lang="ru-RU" altLang="ru-RU" sz="1600" dirty="0" smtClean="0"/>
              <a:t>это продвижение товаров и услуг с использованием </a:t>
            </a:r>
            <a:r>
              <a:rPr lang="en-US" altLang="ru-RU" sz="1600" dirty="0" smtClean="0"/>
              <a:t>Internet</a:t>
            </a:r>
            <a:r>
              <a:rPr lang="ru-RU" altLang="ru-RU" sz="1600" dirty="0" smtClean="0"/>
              <a:t>.</a:t>
            </a:r>
            <a:r>
              <a:rPr lang="en-US" altLang="ru-RU" sz="1600" dirty="0" smtClean="0"/>
              <a:t/>
            </a:r>
            <a:br>
              <a:rPr lang="en-US" altLang="ru-RU" sz="1600" dirty="0" smtClean="0"/>
            </a:br>
            <a:endParaRPr lang="ru-RU" altLang="ru-RU" sz="1600" dirty="0" smtClean="0"/>
          </a:p>
          <a:p>
            <a:pPr marL="180975" indent="-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ru-RU" altLang="ru-RU" sz="2400" dirty="0" smtClean="0"/>
              <a:t>Четыре основные бизнес-модели:</a:t>
            </a:r>
          </a:p>
          <a:p>
            <a:pPr marL="180975" indent="-180975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ru-RU" altLang="ru-RU" sz="1800" dirty="0" smtClean="0">
              <a:latin typeface="Times New Roman" panose="02020603050405020304" pitchFamily="18" charset="0"/>
            </a:endParaRPr>
          </a:p>
          <a:p>
            <a:pPr marL="180975" indent="-180975" eaLnBrk="1" hangingPunct="1">
              <a:lnSpc>
                <a:spcPct val="90000"/>
              </a:lnSpc>
            </a:pPr>
            <a:r>
              <a:rPr lang="ru-RU" altLang="ru-RU" sz="1600" i="1" dirty="0" smtClean="0"/>
              <a:t>статический информационный сайт (</a:t>
            </a:r>
            <a:r>
              <a:rPr lang="ru-RU" altLang="ru-RU" sz="1600" dirty="0" smtClean="0">
                <a:solidFill>
                  <a:srgbClr val="0099FF"/>
                </a:solidFill>
              </a:rPr>
              <a:t>витрина</a:t>
            </a:r>
            <a:r>
              <a:rPr lang="ru-RU" altLang="ru-RU" sz="1600" i="1" dirty="0" smtClean="0"/>
              <a:t>)</a:t>
            </a:r>
            <a:r>
              <a:rPr lang="ru-RU" altLang="ru-RU" sz="1600" dirty="0" smtClean="0"/>
              <a:t>, призванный заменить традиционный буклет «о компании»;</a:t>
            </a:r>
          </a:p>
          <a:p>
            <a:pPr marL="180975" indent="-180975" eaLnBrk="1" hangingPunct="1">
              <a:lnSpc>
                <a:spcPct val="70000"/>
              </a:lnSpc>
            </a:pPr>
            <a:endParaRPr lang="ru-RU" altLang="ru-RU" sz="1600" dirty="0" smtClean="0"/>
          </a:p>
          <a:p>
            <a:pPr marL="180975" indent="-180975" eaLnBrk="1" hangingPunct="1">
              <a:lnSpc>
                <a:spcPct val="80000"/>
              </a:lnSpc>
            </a:pPr>
            <a:r>
              <a:rPr lang="ru-RU" altLang="ru-RU" sz="1600" i="1" dirty="0"/>
              <a:t>динамический информационный сайт </a:t>
            </a:r>
            <a:r>
              <a:rPr lang="ru-RU" altLang="ru-RU" sz="1600" i="1" dirty="0" smtClean="0"/>
              <a:t>(</a:t>
            </a:r>
            <a:r>
              <a:rPr lang="ru-RU" altLang="ru-RU" sz="1600" dirty="0" smtClean="0">
                <a:solidFill>
                  <a:srgbClr val="0099FF"/>
                </a:solidFill>
              </a:rPr>
              <a:t>интерактивная</a:t>
            </a:r>
            <a:r>
              <a:rPr lang="ru-RU" altLang="ru-RU" sz="1600" i="1" dirty="0" smtClean="0"/>
              <a:t> </a:t>
            </a:r>
            <a:r>
              <a:rPr lang="ru-RU" altLang="ru-RU" sz="1600" dirty="0" smtClean="0">
                <a:solidFill>
                  <a:srgbClr val="0099FF"/>
                </a:solidFill>
              </a:rPr>
              <a:t>витрина</a:t>
            </a:r>
            <a:r>
              <a:rPr lang="ru-RU" altLang="ru-RU" sz="1600" i="1" dirty="0" smtClean="0"/>
              <a:t>)</a:t>
            </a:r>
            <a:r>
              <a:rPr lang="ru-RU" altLang="ru-RU" sz="1600" dirty="0" smtClean="0"/>
              <a:t>, служащий для работы с клиентами, несущий на себе полный спектр информации о компании и ее деятельности;</a:t>
            </a:r>
          </a:p>
          <a:p>
            <a:pPr marL="180975" indent="-180975" eaLnBrk="1" hangingPunct="1">
              <a:lnSpc>
                <a:spcPct val="70000"/>
              </a:lnSpc>
            </a:pPr>
            <a:endParaRPr lang="ru-RU" altLang="ru-RU" sz="1600" dirty="0" smtClean="0"/>
          </a:p>
          <a:p>
            <a:pPr marL="180975" indent="-180975" eaLnBrk="1" hangingPunct="1">
              <a:lnSpc>
                <a:spcPct val="80000"/>
              </a:lnSpc>
            </a:pPr>
            <a:r>
              <a:rPr lang="ru-RU" altLang="ru-RU" sz="1600" i="1" dirty="0" smtClean="0"/>
              <a:t>стратегический </a:t>
            </a:r>
            <a:r>
              <a:rPr lang="ru-RU" altLang="ru-RU" sz="1600" i="1" dirty="0" smtClean="0">
                <a:solidFill>
                  <a:srgbClr val="0099FF"/>
                </a:solidFill>
              </a:rPr>
              <a:t>портал</a:t>
            </a:r>
            <a:r>
              <a:rPr lang="ru-RU" altLang="ru-RU" sz="1600" dirty="0" smtClean="0"/>
              <a:t>, нацеленный не столько на увеличение продаж компании, сколько на увеличение количества потенциальных клиентов.</a:t>
            </a:r>
          </a:p>
          <a:p>
            <a:pPr marL="180975" indent="-180975" eaLnBrk="1" hangingPunct="1">
              <a:lnSpc>
                <a:spcPct val="80000"/>
              </a:lnSpc>
            </a:pPr>
            <a:endParaRPr lang="ru-RU" altLang="ru-RU" sz="1600" i="1" dirty="0" smtClean="0"/>
          </a:p>
          <a:p>
            <a:pPr marL="180975" indent="-180975" eaLnBrk="1" hangingPunct="1">
              <a:lnSpc>
                <a:spcPct val="80000"/>
              </a:lnSpc>
            </a:pPr>
            <a:r>
              <a:rPr lang="ru-RU" altLang="ru-RU" sz="1600" i="1" dirty="0" smtClean="0">
                <a:solidFill>
                  <a:srgbClr val="0099FF"/>
                </a:solidFill>
              </a:rPr>
              <a:t>интернет-магазин</a:t>
            </a:r>
            <a:r>
              <a:rPr lang="ru-RU" altLang="ru-RU" sz="1600" dirty="0" smtClean="0"/>
              <a:t>, нацелен на увеличение продаж компании через Интернет: витрина, полуавтомат, автомат;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39750" y="5157788"/>
            <a:ext cx="79930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/>
              <a:t>Модели отношений клиентов Интернет-маркетинга:</a:t>
            </a:r>
          </a:p>
          <a:p>
            <a:pPr eaLnBrk="1" hangingPunct="1"/>
            <a:endParaRPr lang="en-US" altLang="ru-RU" sz="1400" dirty="0"/>
          </a:p>
          <a:p>
            <a:pPr eaLnBrk="1" hangingPunct="1"/>
            <a:r>
              <a:rPr lang="en-US" altLang="ru-RU" dirty="0"/>
              <a:t>     B2B – Business to Business</a:t>
            </a:r>
            <a:r>
              <a:rPr lang="ru-RU" altLang="ru-RU" dirty="0"/>
              <a:t>	</a:t>
            </a:r>
            <a:r>
              <a:rPr lang="en-US" altLang="ru-RU" dirty="0"/>
              <a:t>B2G – Business to Government</a:t>
            </a:r>
          </a:p>
          <a:p>
            <a:pPr eaLnBrk="1" hangingPunct="1"/>
            <a:r>
              <a:rPr lang="en-US" altLang="ru-RU" dirty="0"/>
              <a:t>     B2C – Business to Customer 	C2C – Customer to </a:t>
            </a:r>
            <a:r>
              <a:rPr lang="en-US" altLang="ru-RU" dirty="0" smtClean="0"/>
              <a:t>Customer</a:t>
            </a:r>
            <a:endParaRPr lang="ru-RU" altLang="ru-RU" dirty="0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611188" y="5084763"/>
            <a:ext cx="7993062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7713"/>
            <a:ext cx="9144000" cy="598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1"/>
          <p:cNvGrpSpPr>
            <a:grpSpLocks/>
          </p:cNvGrpSpPr>
          <p:nvPr/>
        </p:nvGrpSpPr>
        <p:grpSpPr bwMode="auto">
          <a:xfrm>
            <a:off x="539750" y="1341438"/>
            <a:ext cx="8178800" cy="4370387"/>
            <a:chOff x="518" y="1210"/>
            <a:chExt cx="5152" cy="2753"/>
          </a:xfrm>
        </p:grpSpPr>
        <p:graphicFrame>
          <p:nvGraphicFramePr>
            <p:cNvPr id="23" name="Схема 22"/>
            <p:cNvGraphicFramePr/>
            <p:nvPr/>
          </p:nvGraphicFramePr>
          <p:xfrm>
            <a:off x="585" y="1215"/>
            <a:ext cx="2250" cy="5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5" name="Схема 24"/>
            <p:cNvGraphicFramePr/>
            <p:nvPr/>
          </p:nvGraphicFramePr>
          <p:xfrm>
            <a:off x="585" y="1755"/>
            <a:ext cx="2880" cy="6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26" name="Схема 25"/>
            <p:cNvGraphicFramePr/>
            <p:nvPr/>
          </p:nvGraphicFramePr>
          <p:xfrm>
            <a:off x="585" y="2295"/>
            <a:ext cx="3375" cy="8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27" name="Схема 26"/>
            <p:cNvGraphicFramePr/>
            <p:nvPr/>
          </p:nvGraphicFramePr>
          <p:xfrm>
            <a:off x="585" y="3060"/>
            <a:ext cx="3870" cy="9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30" name="Стрелка влево 29"/>
            <p:cNvSpPr/>
            <p:nvPr/>
          </p:nvSpPr>
          <p:spPr>
            <a:xfrm>
              <a:off x="2925" y="1215"/>
              <a:ext cx="2700" cy="5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2400" dirty="0"/>
                <a:t>4,5 - </a:t>
              </a:r>
              <a:r>
                <a:rPr lang="ru-RU" sz="2400"/>
                <a:t>6 млрд. </a:t>
              </a:r>
              <a:r>
                <a:rPr lang="ru-RU" sz="2400" dirty="0"/>
                <a:t>$</a:t>
              </a:r>
            </a:p>
          </p:txBody>
        </p:sp>
        <p:sp>
          <p:nvSpPr>
            <p:cNvPr id="31" name="Стрелка влево 30"/>
            <p:cNvSpPr/>
            <p:nvPr/>
          </p:nvSpPr>
          <p:spPr>
            <a:xfrm>
              <a:off x="3510" y="1800"/>
              <a:ext cx="2160" cy="5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2000" dirty="0"/>
                <a:t>$600 - $800</a:t>
              </a:r>
            </a:p>
          </p:txBody>
        </p:sp>
        <p:sp>
          <p:nvSpPr>
            <p:cNvPr id="32" name="Стрелка влево 31"/>
            <p:cNvSpPr/>
            <p:nvPr/>
          </p:nvSpPr>
          <p:spPr>
            <a:xfrm>
              <a:off x="4005" y="2475"/>
              <a:ext cx="1665" cy="45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2000" dirty="0"/>
                <a:t>$25 - $30</a:t>
              </a:r>
            </a:p>
          </p:txBody>
        </p:sp>
        <p:sp>
          <p:nvSpPr>
            <p:cNvPr id="33" name="Стрелка влево 32"/>
            <p:cNvSpPr/>
            <p:nvPr/>
          </p:nvSpPr>
          <p:spPr>
            <a:xfrm>
              <a:off x="4500" y="3240"/>
              <a:ext cx="1170" cy="45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/>
                <a:t>130 - 200 </a:t>
              </a:r>
              <a:r>
                <a:rPr lang="ru-RU" dirty="0" err="1"/>
                <a:t>млн</a:t>
              </a:r>
              <a:endParaRPr lang="ru-RU" dirty="0"/>
            </a:p>
          </p:txBody>
        </p:sp>
      </p:grpSp>
      <p:sp>
        <p:nvSpPr>
          <p:cNvPr id="18435" name="Text Box 12"/>
          <p:cNvSpPr txBox="1">
            <a:spLocks noChangeArrowheads="1"/>
          </p:cNvSpPr>
          <p:nvPr/>
        </p:nvSpPr>
        <p:spPr bwMode="auto">
          <a:xfrm>
            <a:off x="663575" y="6040438"/>
            <a:ext cx="2692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Данные для США, 2008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064500" cy="1584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600" smtClean="0"/>
              <a:t>Конкурентные преимущества </a:t>
            </a:r>
            <a:br>
              <a:rPr lang="ru-RU" altLang="ru-RU" sz="3600" smtClean="0"/>
            </a:br>
            <a:r>
              <a:rPr lang="ru-RU" altLang="ru-RU" sz="2800" smtClean="0"/>
              <a:t>использования Интернета в маркетинговой деятельности для продавцов: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2348880"/>
            <a:ext cx="8424862" cy="3528392"/>
          </a:xfrm>
        </p:spPr>
        <p:txBody>
          <a:bodyPr/>
          <a:lstStyle/>
          <a:p>
            <a:pPr marL="174625" indent="-17462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dirty="0" smtClean="0"/>
              <a:t>-  возрастающие возможности продаж; </a:t>
            </a:r>
          </a:p>
          <a:p>
            <a:pPr marL="174625" indent="-174625"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 smtClean="0"/>
              <a:t>-  снижение расходов на содержание складов, магазинов, продавцов…;</a:t>
            </a:r>
          </a:p>
          <a:p>
            <a:pPr marL="174625" indent="-174625"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 smtClean="0"/>
              <a:t>-  возможность ежедневной работы 7 дней в неделю, 365 дней в году во всем виртуальном </a:t>
            </a:r>
            <a:r>
              <a:rPr lang="ru-RU" altLang="ru-RU" sz="1800" dirty="0" smtClean="0"/>
              <a:t>пространстве; </a:t>
            </a:r>
            <a:endParaRPr lang="ru-RU" altLang="ru-RU" sz="1800" dirty="0" smtClean="0"/>
          </a:p>
          <a:p>
            <a:pPr marL="174625" indent="-174625" eaLnBrk="1" hangingPunct="1">
              <a:buFont typeface="Wingdings" panose="05000000000000000000" pitchFamily="2" charset="2"/>
              <a:buNone/>
            </a:pPr>
            <a:r>
              <a:rPr lang="ru-RU" altLang="ru-RU" sz="1800" dirty="0" smtClean="0"/>
              <a:t>-  осуществление доступа к глобальному рынку и, в то же время, доступа к </a:t>
            </a:r>
            <a:r>
              <a:rPr lang="ru-RU" altLang="ru-RU" sz="1800" dirty="0" smtClean="0">
                <a:solidFill>
                  <a:srgbClr val="0099FF"/>
                </a:solidFill>
              </a:rPr>
              <a:t>узкому рыночному сегменту (график «длинного хвоста»         )</a:t>
            </a:r>
            <a:r>
              <a:rPr lang="ru-RU" altLang="ru-RU" sz="1800" dirty="0" smtClean="0"/>
              <a:t>; </a:t>
            </a:r>
          </a:p>
          <a:p>
            <a:pPr marL="174625" indent="-17462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dirty="0" smtClean="0"/>
              <a:t>-  доступ с высокой скоростью к качественной информации;</a:t>
            </a:r>
          </a:p>
          <a:p>
            <a:pPr marL="174625" indent="-174625" eaLnBrk="1" hangingPunct="1">
              <a:buFont typeface="Wingdings" panose="05000000000000000000" pitchFamily="2" charset="2"/>
              <a:buNone/>
            </a:pPr>
            <a:r>
              <a:rPr lang="ru-RU" altLang="ru-RU" sz="1800" dirty="0" smtClean="0"/>
              <a:t>-  возможность контактов с многочисленными продавцами и покупателями в едином виртуальном пространстве.</a:t>
            </a:r>
            <a:endParaRPr lang="en-US" altLang="ru-RU" sz="1800" dirty="0" smtClean="0"/>
          </a:p>
          <a:p>
            <a:pPr marL="174625" indent="-174625" eaLnBrk="1" hangingPunct="1">
              <a:lnSpc>
                <a:spcPct val="80000"/>
              </a:lnSpc>
              <a:buFontTx/>
              <a:buChar char="-"/>
            </a:pPr>
            <a:r>
              <a:rPr lang="ru-RU" altLang="ru-RU" sz="1800" dirty="0" smtClean="0"/>
              <a:t>широкий выбор товаров; </a:t>
            </a:r>
          </a:p>
          <a:p>
            <a:pPr marL="174625" indent="-174625" eaLnBrk="1" hangingPunct="1">
              <a:lnSpc>
                <a:spcPct val="90000"/>
              </a:lnSpc>
              <a:buFontTx/>
              <a:buChar char="-"/>
            </a:pPr>
            <a:r>
              <a:rPr lang="ru-RU" altLang="ru-RU" sz="1800" dirty="0" smtClean="0"/>
              <a:t>простота в сравнении потребительских свойств товаров.</a:t>
            </a:r>
          </a:p>
          <a:p>
            <a:pPr marL="174625" indent="-174625" eaLnBrk="1" hangingPunct="1">
              <a:lnSpc>
                <a:spcPct val="90000"/>
              </a:lnSpc>
              <a:buFontTx/>
              <a:buChar char="-"/>
            </a:pPr>
            <a:r>
              <a:rPr lang="ru-RU" altLang="ru-RU" sz="1800" dirty="0" smtClean="0"/>
              <a:t>…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90538" y="4611688"/>
            <a:ext cx="853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</a:rPr>
              <a:t>        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6770688" y="3889623"/>
            <a:ext cx="431800" cy="144463"/>
          </a:xfrm>
          <a:prstGeom prst="rightArrow">
            <a:avLst>
              <a:gd name="adj1" fmla="val 50000"/>
              <a:gd name="adj2" fmla="val 74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2564</TotalTime>
  <Words>1028</Words>
  <Application>Microsoft Office PowerPoint</Application>
  <PresentationFormat>Экран (4:3)</PresentationFormat>
  <Paragraphs>153</Paragraphs>
  <Slides>21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Courier New</vt:lpstr>
      <vt:lpstr>Times New Roman</vt:lpstr>
      <vt:lpstr>Wingdings</vt:lpstr>
      <vt:lpstr>Wingdings 3</vt:lpstr>
      <vt:lpstr>Пиксел</vt:lpstr>
      <vt:lpstr>Топология Web-пространства</vt:lpstr>
      <vt:lpstr>Скрытый Web (Deep Web)</vt:lpstr>
      <vt:lpstr>2: Динамическая часть New Media – СМИ</vt:lpstr>
      <vt:lpstr>Портал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Конкурентные преимущества  использования Интернета в маркетинговой деятельности для продавцов:</vt:lpstr>
      <vt:lpstr>График «Длинного хвоста»</vt:lpstr>
      <vt:lpstr>Платежные системы  можно разделить на 2 основные группы:</vt:lpstr>
      <vt:lpstr>Электронные деньги</vt:lpstr>
      <vt:lpstr>Электронные деньги</vt:lpstr>
      <vt:lpstr>Презентация PowerPoint</vt:lpstr>
      <vt:lpstr>Достоинства и недостатки</vt:lpstr>
      <vt:lpstr>Концепция Web 2.0</vt:lpstr>
      <vt:lpstr>Примеры элементов Web 2.0</vt:lpstr>
      <vt:lpstr>Презентация PowerPoint</vt:lpstr>
      <vt:lpstr>Презентация PowerPoint</vt:lpstr>
      <vt:lpstr>Концепция Web 3.0</vt:lpstr>
      <vt:lpstr>Презентация PowerPoint</vt:lpstr>
    </vt:vector>
  </TitlesOfParts>
  <Company>ДонНУ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Сети, Internet (слайды лекций для аспирантов ДонНУ)</dc:title>
  <dc:creator>Толстых В. К.</dc:creator>
  <cp:lastModifiedBy>Толстых Виктор Константинович</cp:lastModifiedBy>
  <cp:revision>487</cp:revision>
  <cp:lastPrinted>1601-01-01T00:00:00Z</cp:lastPrinted>
  <dcterms:created xsi:type="dcterms:W3CDTF">2005-01-18T13:17:10Z</dcterms:created>
  <dcterms:modified xsi:type="dcterms:W3CDTF">2019-03-19T07:16:21Z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