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9" r:id="rId2"/>
    <p:sldId id="306" r:id="rId3"/>
    <p:sldId id="307" r:id="rId4"/>
    <p:sldId id="256" r:id="rId5"/>
    <p:sldId id="308" r:id="rId6"/>
    <p:sldId id="287" r:id="rId7"/>
    <p:sldId id="296" r:id="rId8"/>
    <p:sldId id="271" r:id="rId9"/>
    <p:sldId id="258" r:id="rId10"/>
    <p:sldId id="305" r:id="rId11"/>
    <p:sldId id="272" r:id="rId12"/>
    <p:sldId id="273" r:id="rId13"/>
    <p:sldId id="275" r:id="rId14"/>
    <p:sldId id="300" r:id="rId15"/>
    <p:sldId id="297" r:id="rId16"/>
    <p:sldId id="260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EAEAEA"/>
    <a:srgbClr val="0099FF"/>
    <a:srgbClr val="66CCFF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D4B253-0C90-400E-89A7-A6C998609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43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EFE233-258E-4374-9B06-56D5E7C0D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37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5E42D-27A6-4C49-8E95-B9FB281D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292C-FD02-4DC5-8E46-AD7A3A882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9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72AD-B55F-4D98-AD5A-D772798D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4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19C5-0148-49C9-B9F1-1910CD7C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74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DB0C-2E2D-4927-A6F6-911263DD8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173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B5A8A-B6D2-4A46-A4F0-8F9C34533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6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7253-4ACD-4496-86B5-F1FB5E6A4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2092-9080-4D3E-98F2-B1240DBDD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445A1-3810-40FA-9DF7-FB38D813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1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8C6A-31F7-4761-A0A5-42E453D99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A919-C419-43BD-84F2-9DF7A1067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1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1E19-3AA8-49CE-A69E-2653E9B27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DC05-4A3A-4C5F-95A3-1A45444C3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25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3CE37-E6F6-4263-8104-E860D6264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2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36F51-02A0-48D6-8EB2-A60FBC359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3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C3DD4807-42D3-402E-B003-5399E6A32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//upload.wikimedia.org/wikipedia/commons/1/12/Motherboard_diagram_ru.sv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7/Hard_drive-ru.sv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ru/2/27/LCD_subpixel_(ru).pn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hyperlink" Target="http://upload.wikimedia.org/wikipedia/commons/5/5d/Plasma-display-composition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upload.wikimedia.org/wikipedia/ru/0/08/Scaning_Technology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ru.wikipedia.org/wiki/%D0%A4%D0%B0%D0%B9%D0%BB:Laser_printer.pn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p-profi.com/view_post.php?id=5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3382962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smtClean="0"/>
              <a:t>Схема материнской платы</a:t>
            </a:r>
          </a:p>
        </p:txBody>
      </p:sp>
      <p:sp>
        <p:nvSpPr>
          <p:cNvPr id="5123" name="Text Box 32"/>
          <p:cNvSpPr txBox="1">
            <a:spLocks noChangeArrowheads="1"/>
          </p:cNvSpPr>
          <p:nvPr/>
        </p:nvSpPr>
        <p:spPr bwMode="auto">
          <a:xfrm>
            <a:off x="395537" y="1989138"/>
            <a:ext cx="3962152" cy="464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300" dirty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b="1" i="1" dirty="0"/>
              <a:t>Северный мост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(контроллер</a:t>
            </a:r>
            <a:r>
              <a:rPr lang="ru-RU" altLang="ru-RU" sz="1200" dirty="0"/>
              <a:t>) — обеспечивает подключение ЦПУ (</a:t>
            </a:r>
            <a:r>
              <a:rPr lang="en-US" altLang="ru-RU" sz="1200" b="1" dirty="0"/>
              <a:t>CPU</a:t>
            </a:r>
            <a:r>
              <a:rPr lang="ru-RU" altLang="ru-RU" sz="1200" dirty="0"/>
              <a:t>) к узлам, использующим высокопроизводительные шины: ОЗУ (</a:t>
            </a:r>
            <a:r>
              <a:rPr lang="en-US" altLang="ru-RU" sz="1200" b="1" dirty="0"/>
              <a:t>RAM</a:t>
            </a:r>
            <a:r>
              <a:rPr lang="ru-RU" altLang="ru-RU" sz="1200" dirty="0"/>
              <a:t>), графический контроллер</a:t>
            </a:r>
            <a:r>
              <a:rPr lang="en-US" altLang="ru-RU" sz="1200" dirty="0"/>
              <a:t> (</a:t>
            </a:r>
            <a:r>
              <a:rPr lang="en-US" altLang="ru-RU" sz="1200" b="1" dirty="0"/>
              <a:t>AGP</a:t>
            </a:r>
            <a:r>
              <a:rPr lang="en-US" altLang="ru-RU" sz="1200" dirty="0"/>
              <a:t>)</a:t>
            </a:r>
            <a:r>
              <a:rPr lang="ru-RU" altLang="ru-RU" sz="1200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/>
              <a:t>Периферийные</a:t>
            </a:r>
            <a:r>
              <a:rPr lang="en-US" altLang="ru-RU" sz="1200" dirty="0"/>
              <a:t> </a:t>
            </a:r>
            <a:r>
              <a:rPr lang="ru-RU" altLang="ru-RU" sz="1200" dirty="0"/>
              <a:t>низкоскоростные устройства </a:t>
            </a:r>
            <a:r>
              <a:rPr lang="ru-RU" altLang="ru-RU" sz="1200" b="1" i="1" dirty="0"/>
              <a:t>Южного моста</a:t>
            </a:r>
            <a:r>
              <a:rPr lang="ru-RU" altLang="ru-RU" sz="1200" dirty="0"/>
              <a:t> самостоятельно обращаются к </a:t>
            </a:r>
            <a:r>
              <a:rPr lang="en-US" altLang="ru-RU" sz="1200" dirty="0"/>
              <a:t>RAM. </a:t>
            </a:r>
            <a:endParaRPr lang="ru-RU" altLang="ru-RU" sz="1200" dirty="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/>
              <a:t>По шинам - многоканальная, двухсторонняя передача данных (2, 4… 64 каналов). Исходные данные (непосредственно данные, их адреса и команды управления</a:t>
            </a:r>
            <a:r>
              <a:rPr lang="en-US" altLang="ru-RU" sz="1200" dirty="0"/>
              <a:t> IRQ, DMA…</a:t>
            </a:r>
            <a:r>
              <a:rPr lang="ru-RU" altLang="ru-RU" sz="1200" dirty="0"/>
              <a:t>) разбиваются на пакеты и передаются по параллельным каналам (в каждом канале последовательно - аналог сетей). Такая шина позволяет увеличивать производительность ПК пропорционально частоте </a:t>
            </a:r>
            <a:r>
              <a:rPr lang="en-US" altLang="ru-RU" sz="1200" dirty="0"/>
              <a:t>CPU.</a:t>
            </a:r>
            <a:endParaRPr lang="ru-RU" altLang="ru-RU" sz="1200" dirty="0"/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/>
              <a:t>Частота </a:t>
            </a:r>
            <a:r>
              <a:rPr lang="ru-RU" altLang="ru-RU" sz="1200" dirty="0" smtClean="0"/>
              <a:t>шины платы (частота </a:t>
            </a:r>
            <a:r>
              <a:rPr lang="en-US" altLang="ru-RU" sz="1200" b="1" dirty="0" smtClean="0"/>
              <a:t>FSB</a:t>
            </a:r>
            <a:r>
              <a:rPr lang="ru-RU" altLang="ru-RU" sz="1200" dirty="0"/>
              <a:t>, </a:t>
            </a:r>
            <a:r>
              <a:rPr lang="ru-RU" altLang="ru-RU" sz="1200" dirty="0" smtClean="0"/>
              <a:t>ГГц</a:t>
            </a:r>
            <a:r>
              <a:rPr lang="ru-RU" altLang="ru-RU" sz="1200" dirty="0"/>
              <a:t>), </a:t>
            </a:r>
            <a:br>
              <a:rPr lang="ru-RU" altLang="ru-RU" sz="1200" dirty="0"/>
            </a:br>
            <a:r>
              <a:rPr lang="ru-RU" altLang="ru-RU" sz="1200" dirty="0"/>
              <a:t>разрядность данных </a:t>
            </a:r>
            <a:r>
              <a:rPr lang="en-US" altLang="ru-RU" sz="1200" dirty="0" smtClean="0"/>
              <a:t>(64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бита</a:t>
            </a:r>
            <a:r>
              <a:rPr lang="en-US" altLang="ru-RU" sz="1200" dirty="0"/>
              <a:t>)</a:t>
            </a:r>
            <a:r>
              <a:rPr lang="ru-RU" altLang="ru-RU" sz="1200" dirty="0"/>
              <a:t>, </a:t>
            </a:r>
            <a:br>
              <a:rPr lang="ru-RU" altLang="ru-RU" sz="1200" dirty="0"/>
            </a:br>
            <a:r>
              <a:rPr lang="ru-RU" altLang="ru-RU" sz="1200" dirty="0"/>
              <a:t>адресов</a:t>
            </a:r>
            <a:r>
              <a:rPr lang="en-US" altLang="ru-RU" sz="1200" dirty="0"/>
              <a:t> </a:t>
            </a:r>
            <a:r>
              <a:rPr lang="en-US" altLang="ru-RU" sz="1200" dirty="0" smtClean="0"/>
              <a:t>(64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бита</a:t>
            </a:r>
            <a:r>
              <a:rPr lang="en-US" altLang="ru-RU" sz="1200" dirty="0"/>
              <a:t>)</a:t>
            </a:r>
            <a:endParaRPr lang="ru-RU" altLang="ru-RU" sz="1200" dirty="0"/>
          </a:p>
        </p:txBody>
      </p:sp>
      <p:pic>
        <p:nvPicPr>
          <p:cNvPr id="5124" name="Picture 36" descr="Файл:Motherboard diagram ru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71438"/>
            <a:ext cx="43767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37"/>
          <p:cNvSpPr txBox="1">
            <a:spLocks noChangeArrowheads="1"/>
          </p:cNvSpPr>
          <p:nvPr/>
        </p:nvSpPr>
        <p:spPr bwMode="auto">
          <a:xfrm>
            <a:off x="8640763" y="5876925"/>
            <a:ext cx="503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000" b="1">
                <a:solidFill>
                  <a:schemeClr val="hlink"/>
                </a:solidFill>
              </a:rPr>
              <a:t>COM LPT</a:t>
            </a:r>
            <a:br>
              <a:rPr lang="en-US" altLang="ru-RU" sz="1000" b="1">
                <a:solidFill>
                  <a:schemeClr val="hlink"/>
                </a:solidFill>
              </a:rPr>
            </a:br>
            <a:r>
              <a:rPr lang="en-US" altLang="ru-RU" sz="1000" b="1">
                <a:solidFill>
                  <a:schemeClr val="hlink"/>
                </a:solidFill>
              </a:rPr>
              <a:t>HDD</a:t>
            </a:r>
            <a:endParaRPr lang="ru-RU" altLang="ru-RU" sz="1000" b="1">
              <a:solidFill>
                <a:schemeClr val="hlink"/>
              </a:solidFill>
            </a:endParaRPr>
          </a:p>
        </p:txBody>
      </p:sp>
      <p:sp>
        <p:nvSpPr>
          <p:cNvPr id="5126" name="Text Box 38"/>
          <p:cNvSpPr txBox="1">
            <a:spLocks noChangeArrowheads="1"/>
          </p:cNvSpPr>
          <p:nvPr/>
        </p:nvSpPr>
        <p:spPr bwMode="auto">
          <a:xfrm>
            <a:off x="4211638" y="6237288"/>
            <a:ext cx="1368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chemeClr val="hlink"/>
                </a:solidFill>
              </a:rPr>
              <a:t>Flash</a:t>
            </a:r>
            <a:r>
              <a:rPr lang="en-US" altLang="ru-RU" sz="1000" b="1">
                <a:solidFill>
                  <a:schemeClr val="hlink"/>
                </a:solidFill>
              </a:rPr>
              <a:t> </a:t>
            </a:r>
            <a:r>
              <a:rPr lang="ru-RU" altLang="ru-RU" sz="1000" b="1">
                <a:solidFill>
                  <a:schemeClr val="hlink"/>
                </a:solidFill>
              </a:rPr>
              <a:t>память с</a:t>
            </a:r>
            <a:endParaRPr lang="en-US" altLang="ru-RU" sz="1000" b="1">
              <a:solidFill>
                <a:schemeClr val="hlink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000" b="1">
                <a:solidFill>
                  <a:schemeClr val="hlink"/>
                </a:solidFill>
              </a:rPr>
              <a:t>программой </a:t>
            </a:r>
            <a:r>
              <a:rPr lang="en-US" altLang="ru-RU" sz="1000" b="1">
                <a:solidFill>
                  <a:schemeClr val="hlink"/>
                </a:solidFill>
              </a:rPr>
              <a:t>BIOS</a:t>
            </a:r>
            <a:endParaRPr lang="ru-RU" altLang="ru-RU" sz="1000" b="1">
              <a:solidFill>
                <a:schemeClr val="hlink"/>
              </a:solidFill>
            </a:endParaRPr>
          </a:p>
        </p:txBody>
      </p:sp>
      <p:sp>
        <p:nvSpPr>
          <p:cNvPr id="5127" name="Text Box 39"/>
          <p:cNvSpPr txBox="1">
            <a:spLocks noChangeArrowheads="1"/>
          </p:cNvSpPr>
          <p:nvPr/>
        </p:nvSpPr>
        <p:spPr bwMode="auto">
          <a:xfrm>
            <a:off x="8388350" y="1341438"/>
            <a:ext cx="503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000" b="1">
                <a:solidFill>
                  <a:schemeClr val="hlink"/>
                </a:solidFill>
              </a:rPr>
              <a:t>RAM</a:t>
            </a:r>
            <a:endParaRPr lang="ru-RU" altLang="ru-RU" sz="1000" b="1">
              <a:solidFill>
                <a:schemeClr val="hlink"/>
              </a:solidFill>
            </a:endParaRPr>
          </a:p>
        </p:txBody>
      </p:sp>
      <p:sp>
        <p:nvSpPr>
          <p:cNvPr id="5128" name="Text Box 40"/>
          <p:cNvSpPr txBox="1">
            <a:spLocks noChangeArrowheads="1"/>
          </p:cNvSpPr>
          <p:nvPr/>
        </p:nvSpPr>
        <p:spPr bwMode="auto">
          <a:xfrm>
            <a:off x="4211960" y="2205038"/>
            <a:ext cx="503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000" b="1" dirty="0">
                <a:solidFill>
                  <a:schemeClr val="hlink"/>
                </a:solidFill>
              </a:rPr>
              <a:t>AGP</a:t>
            </a:r>
            <a:endParaRPr lang="ru-RU" altLang="ru-RU" sz="1000" b="1" dirty="0">
              <a:solidFill>
                <a:schemeClr val="hlink"/>
              </a:solidFill>
            </a:endParaRPr>
          </a:p>
        </p:txBody>
      </p:sp>
      <p:sp>
        <p:nvSpPr>
          <p:cNvPr id="5129" name="Text Box 41"/>
          <p:cNvSpPr txBox="1">
            <a:spLocks noChangeArrowheads="1"/>
          </p:cNvSpPr>
          <p:nvPr/>
        </p:nvSpPr>
        <p:spPr bwMode="auto">
          <a:xfrm>
            <a:off x="7235825" y="476250"/>
            <a:ext cx="503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000" b="1">
                <a:solidFill>
                  <a:schemeClr val="hlink"/>
                </a:solidFill>
              </a:rPr>
              <a:t>CPU</a:t>
            </a:r>
            <a:endParaRPr lang="ru-RU" altLang="ru-RU" sz="10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7" descr="SSD Intel 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630363"/>
            <a:ext cx="44386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29600" cy="72072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Накопители памяти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288" y="4581525"/>
            <a:ext cx="25923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/>
              <a:t>HDD – </a:t>
            </a:r>
            <a:r>
              <a:rPr lang="ru-RU" altLang="ru-RU" sz="1800" b="1"/>
              <a:t>винчестер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 sz="1400"/>
              <a:t>(hard (</a:t>
            </a:r>
            <a:r>
              <a:rPr lang="ru-RU" altLang="ru-RU" sz="1400" i="1"/>
              <a:t>magnetic</a:t>
            </a:r>
            <a:r>
              <a:rPr lang="ru-RU" altLang="ru-RU" sz="1400"/>
              <a:t>) disk drive ) Внутренние, внешние</a:t>
            </a:r>
          </a:p>
        </p:txBody>
      </p:sp>
      <p:pic>
        <p:nvPicPr>
          <p:cNvPr id="12293" name="Picture 14" descr="Файл:Hard drive-ru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248150" cy="303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3132138" y="4629308"/>
            <a:ext cx="5832475" cy="181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/>
              <a:t>Твердотельный накопитель </a:t>
            </a:r>
            <a:r>
              <a:rPr lang="en-US" altLang="ru-RU" sz="1800" b="1" dirty="0"/>
              <a:t>SSD</a:t>
            </a:r>
            <a:r>
              <a:rPr lang="ru-RU" altLang="ru-RU" sz="1400" dirty="0"/>
              <a:t> (</a:t>
            </a:r>
            <a:r>
              <a:rPr lang="ru-RU" altLang="ru-RU" sz="1400" dirty="0" err="1"/>
              <a:t>solid-state</a:t>
            </a:r>
            <a:r>
              <a:rPr lang="ru-RU" altLang="ru-RU" sz="1400" dirty="0"/>
              <a:t> </a:t>
            </a:r>
            <a:r>
              <a:rPr lang="ru-RU" altLang="ru-RU" sz="1400" dirty="0" err="1"/>
              <a:t>drive</a:t>
            </a:r>
            <a:r>
              <a:rPr lang="ru-RU" altLang="ru-RU" sz="1400" dirty="0"/>
              <a:t>) на </a:t>
            </a:r>
            <a:r>
              <a:rPr lang="en-US" altLang="ru-RU" sz="1400" dirty="0"/>
              <a:t>Flash</a:t>
            </a:r>
            <a:r>
              <a:rPr lang="ru-RU" altLang="ru-RU" sz="1400" dirty="0"/>
              <a:t>-памяти вместо механического винчестера. </a:t>
            </a:r>
            <a:br>
              <a:rPr lang="ru-RU" altLang="ru-RU" sz="1400" dirty="0"/>
            </a:br>
            <a:r>
              <a:rPr lang="ru-RU" altLang="ru-RU" sz="1400" dirty="0"/>
              <a:t>Лёгкий, бесшумный, с низким энергопотреблением, высокая механическая стойкость, скорость чтения данных в несколько раз выше </a:t>
            </a:r>
            <a:r>
              <a:rPr lang="en-US" altLang="ru-RU" sz="1400" dirty="0"/>
              <a:t>HDD</a:t>
            </a:r>
            <a:r>
              <a:rPr lang="ru-RU" altLang="ru-RU" sz="1400" dirty="0"/>
              <a:t> и не зависит от фрагментации файлов. Скорость записи примерно как и у </a:t>
            </a:r>
            <a:r>
              <a:rPr lang="en-US" altLang="ru-RU" sz="1400" dirty="0"/>
              <a:t>HDD</a:t>
            </a:r>
            <a:r>
              <a:rPr lang="ru-RU" altLang="ru-RU" sz="1400" dirty="0"/>
              <a:t>.</a:t>
            </a:r>
            <a:br>
              <a:rPr lang="ru-RU" altLang="ru-RU" sz="1400" dirty="0"/>
            </a:br>
            <a:r>
              <a:rPr lang="ru-RU" altLang="ru-RU" sz="1400" dirty="0" smtClean="0"/>
              <a:t>Целесообразно размещать ОС на </a:t>
            </a:r>
            <a:r>
              <a:rPr lang="en-US" altLang="ru-RU" sz="1400" dirty="0" smtClean="0"/>
              <a:t>SSD.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dirty="0" smtClean="0"/>
              <a:t>Видеокарта</a:t>
            </a:r>
            <a:br>
              <a:rPr lang="ru-RU" altLang="ru-RU" sz="3200" b="1" dirty="0" smtClean="0"/>
            </a:br>
            <a:r>
              <a:rPr lang="en-US" altLang="ru-RU" sz="2800" dirty="0" smtClean="0"/>
              <a:t>(</a:t>
            </a:r>
            <a:r>
              <a:rPr lang="ru-RU" altLang="ru-RU" sz="2800" dirty="0" smtClean="0"/>
              <a:t>видеоадаптер)</a:t>
            </a:r>
            <a:endParaRPr lang="ru-RU" altLang="ru-RU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05628"/>
            <a:ext cx="6336704" cy="4461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4158"/>
            <a:ext cx="2572185" cy="1919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51" y="2276872"/>
            <a:ext cx="2321874" cy="16137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8528" y="4136148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Видеопамять GDDR3</a:t>
            </a:r>
            <a:r>
              <a:rPr lang="ru-RU" sz="1400" dirty="0"/>
              <a:t>, GDDR4 и GDDR5. </a:t>
            </a:r>
            <a:endParaRPr lang="ru-RU" sz="1400" dirty="0" smtClean="0"/>
          </a:p>
          <a:p>
            <a:r>
              <a:rPr lang="ru-RU" sz="1400" dirty="0" smtClean="0"/>
              <a:t>Графические </a:t>
            </a:r>
            <a:r>
              <a:rPr lang="ru-RU" sz="1400" dirty="0"/>
              <a:t>процессоры могут использовать </a:t>
            </a:r>
            <a:r>
              <a:rPr lang="ru-RU" sz="1400" dirty="0" smtClean="0"/>
              <a:t>часть </a:t>
            </a:r>
            <a:r>
              <a:rPr lang="ru-RU" sz="1400" dirty="0"/>
              <a:t>общей системной памяти компьютера.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702062" cy="410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ru-RU" altLang="ru-RU" sz="3200" b="1" smtClean="0"/>
              <a:t>Видеокарты на материнской плате</a:t>
            </a:r>
          </a:p>
        </p:txBody>
      </p:sp>
      <p:sp>
        <p:nvSpPr>
          <p:cNvPr id="14339" name="AutoShape 7"/>
          <p:cNvSpPr>
            <a:spLocks noChangeArrowheads="1"/>
          </p:cNvSpPr>
          <p:nvPr/>
        </p:nvSpPr>
        <p:spPr bwMode="auto">
          <a:xfrm>
            <a:off x="1666937" y="5085183"/>
            <a:ext cx="1296318" cy="541031"/>
          </a:xfrm>
          <a:prstGeom prst="wedgeRoundRectCallout">
            <a:avLst>
              <a:gd name="adj1" fmla="val 44361"/>
              <a:gd name="adj2" fmla="val -158009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Порты для мониторов</a:t>
            </a:r>
          </a:p>
        </p:txBody>
      </p:sp>
      <p:sp>
        <p:nvSpPr>
          <p:cNvPr id="14340" name="AutoShape 8"/>
          <p:cNvSpPr>
            <a:spLocks noChangeArrowheads="1"/>
          </p:cNvSpPr>
          <p:nvPr/>
        </p:nvSpPr>
        <p:spPr bwMode="auto">
          <a:xfrm>
            <a:off x="995278" y="4518174"/>
            <a:ext cx="1032590" cy="567009"/>
          </a:xfrm>
          <a:prstGeom prst="wedgeRoundRectCallout">
            <a:avLst>
              <a:gd name="adj1" fmla="val 42412"/>
              <a:gd name="adj2" fmla="val -142069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Порты </a:t>
            </a:r>
            <a:r>
              <a:rPr lang="en-US" altLang="ru-RU" sz="1400" dirty="0"/>
              <a:t>USB</a:t>
            </a:r>
            <a:endParaRPr lang="ru-RU" altLang="ru-RU" sz="1400" dirty="0"/>
          </a:p>
        </p:txBody>
      </p:sp>
      <p:sp>
        <p:nvSpPr>
          <p:cNvPr id="14341" name="AutoShape 9"/>
          <p:cNvSpPr>
            <a:spLocks noChangeArrowheads="1"/>
          </p:cNvSpPr>
          <p:nvPr/>
        </p:nvSpPr>
        <p:spPr bwMode="auto">
          <a:xfrm>
            <a:off x="5796136" y="5091661"/>
            <a:ext cx="1440160" cy="528073"/>
          </a:xfrm>
          <a:prstGeom prst="wedgeRoundRectCallout">
            <a:avLst>
              <a:gd name="adj1" fmla="val -62593"/>
              <a:gd name="adj2" fmla="val -125491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Слоты </a:t>
            </a:r>
            <a:r>
              <a:rPr lang="en-US" altLang="ru-RU" sz="1400" dirty="0"/>
              <a:t>PCI</a:t>
            </a:r>
            <a:r>
              <a:rPr lang="ru-RU" altLang="ru-RU" sz="1400" dirty="0"/>
              <a:t> (расширение)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188" y="1052736"/>
            <a:ext cx="3887788" cy="71948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ЖК-мониторы (</a:t>
            </a:r>
            <a:r>
              <a:rPr lang="en-US" altLang="ru-RU" sz="2800" b="1" dirty="0" smtClean="0"/>
              <a:t>LCD</a:t>
            </a:r>
            <a:r>
              <a:rPr lang="ru-RU" altLang="ru-RU" sz="2800" b="1" dirty="0" smtClean="0"/>
              <a:t>)</a:t>
            </a:r>
            <a:r>
              <a:rPr lang="en-US" altLang="ru-RU" sz="2800" b="1" dirty="0" smtClean="0"/>
              <a:t/>
            </a:r>
            <a:br>
              <a:rPr lang="en-US" altLang="ru-RU" sz="2800" b="1" dirty="0" smtClean="0"/>
            </a:br>
            <a:endParaRPr lang="ru-RU" altLang="ru-RU" sz="1400" b="1" dirty="0" smtClean="0">
              <a:solidFill>
                <a:srgbClr val="0099FF"/>
              </a:solidFill>
            </a:endParaRP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940152" y="4581624"/>
            <a:ext cx="280828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/>
              <a:t>Плазменные мониторы</a:t>
            </a:r>
          </a:p>
        </p:txBody>
      </p:sp>
      <p:pic>
        <p:nvPicPr>
          <p:cNvPr id="15364" name="Picture 21" descr="Файл:LCD subpixel (ru)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0"/>
            <a:ext cx="50038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" descr="Файл:Plasma-display-compositio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475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404813"/>
            <a:ext cx="7992690" cy="1223987"/>
          </a:xfrm>
        </p:spPr>
        <p:txBody>
          <a:bodyPr/>
          <a:lstStyle/>
          <a:p>
            <a:pPr eaLnBrk="1" hangingPunct="1"/>
            <a:r>
              <a:rPr lang="en-US" altLang="ru-RU" sz="3200" b="1" dirty="0" smtClean="0"/>
              <a:t>LED/OLED</a:t>
            </a:r>
            <a:r>
              <a:rPr lang="ru-RU" altLang="ru-RU" sz="3200" b="1" dirty="0" smtClean="0"/>
              <a:t> – современные мониторы </a:t>
            </a:r>
            <a:r>
              <a:rPr lang="en-US" altLang="ru-RU" sz="3200" b="1" dirty="0" smtClean="0"/>
              <a:t/>
            </a:r>
            <a:br>
              <a:rPr lang="en-US" altLang="ru-RU" sz="3200" b="1" dirty="0" smtClean="0"/>
            </a:br>
            <a:r>
              <a:rPr lang="en-US" altLang="ru-RU" sz="3200" b="1" dirty="0" smtClean="0"/>
              <a:t>(</a:t>
            </a:r>
            <a:r>
              <a:rPr lang="en-US" sz="3200" i="1" dirty="0"/>
              <a:t>light-emitting diode</a:t>
            </a:r>
            <a:r>
              <a:rPr lang="en-US" altLang="ru-RU" sz="3200" b="1" dirty="0" smtClean="0"/>
              <a:t>)</a:t>
            </a:r>
            <a:endParaRPr lang="ru-RU" altLang="ru-RU" sz="1600" b="1" dirty="0" smtClean="0">
              <a:solidFill>
                <a:srgbClr val="0099FF"/>
              </a:solidFill>
            </a:endParaRPr>
          </a:p>
        </p:txBody>
      </p:sp>
      <p:sp>
        <p:nvSpPr>
          <p:cNvPr id="16400" name="Text Box 29"/>
          <p:cNvSpPr txBox="1">
            <a:spLocks noChangeArrowheads="1"/>
          </p:cNvSpPr>
          <p:nvPr/>
        </p:nvSpPr>
        <p:spPr bwMode="auto">
          <a:xfrm>
            <a:off x="571426" y="1556792"/>
            <a:ext cx="8033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ru-RU" sz="1600" dirty="0" smtClean="0"/>
              <a:t>Излучают </a:t>
            </a:r>
            <a:r>
              <a:rPr lang="ru-RU" sz="1600" dirty="0"/>
              <a:t>свет при прохождении через них электрического </a:t>
            </a:r>
            <a:r>
              <a:rPr lang="ru-RU" sz="1600" dirty="0" smtClean="0"/>
              <a:t>тока.</a:t>
            </a:r>
            <a:br>
              <a:rPr lang="ru-RU" sz="1600" dirty="0" smtClean="0"/>
            </a:br>
            <a:r>
              <a:rPr lang="en-US" altLang="ru-RU" sz="1600" dirty="0" smtClean="0"/>
              <a:t>LED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-</a:t>
            </a:r>
            <a:r>
              <a:rPr lang="ru-RU" altLang="ru-RU" sz="1600" dirty="0" smtClean="0"/>
              <a:t> пиксели на светодиодах</a:t>
            </a:r>
            <a:r>
              <a:rPr lang="en-US" altLang="ru-RU" sz="1600" dirty="0" smtClean="0"/>
              <a:t> (</a:t>
            </a:r>
            <a:r>
              <a:rPr lang="ru-RU" altLang="ru-RU" sz="1600" dirty="0" err="1" smtClean="0"/>
              <a:t>м.б</a:t>
            </a:r>
            <a:r>
              <a:rPr lang="ru-RU" altLang="ru-RU" sz="1600" dirty="0" smtClean="0"/>
              <a:t>. только светодиодная подсветка</a:t>
            </a:r>
            <a:r>
              <a:rPr lang="en-US" altLang="ru-RU" sz="1600" dirty="0" smtClean="0"/>
              <a:t>)</a:t>
            </a:r>
            <a:r>
              <a:rPr lang="ru-RU" altLang="ru-RU" sz="1600" dirty="0" smtClean="0"/>
              <a:t>, </a:t>
            </a:r>
            <a:br>
              <a:rPr lang="ru-RU" altLang="ru-RU" sz="1600" dirty="0" smtClean="0"/>
            </a:br>
            <a:r>
              <a:rPr lang="en-US" altLang="ru-RU" sz="1600" dirty="0" smtClean="0"/>
              <a:t>OLED </a:t>
            </a:r>
            <a:r>
              <a:rPr lang="en-US" altLang="ru-RU" sz="1600" dirty="0"/>
              <a:t>-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на органических светодиодах. </a:t>
            </a:r>
            <a:r>
              <a:rPr lang="en-US" altLang="ru-RU" sz="1600" dirty="0" smtClean="0"/>
              <a:t> </a:t>
            </a:r>
            <a:endParaRPr lang="ru-RU" alt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80238"/>
            <a:ext cx="3168352" cy="294459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337446" y="2204864"/>
            <a:ext cx="3330898" cy="2520280"/>
            <a:chOff x="4211960" y="3086409"/>
            <a:chExt cx="4267200" cy="33147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3086409"/>
              <a:ext cx="4267200" cy="33147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211960" y="3086409"/>
              <a:ext cx="1368152" cy="34259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95936" y="4869160"/>
            <a:ext cx="4941737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Roboto"/>
              </a:rPr>
              <a:t>Яркость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 – 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LED,</a:t>
            </a:r>
            <a:endParaRPr lang="en-US" sz="1400" dirty="0">
              <a:solidFill>
                <a:srgbClr val="333333"/>
              </a:solidFill>
              <a:latin typeface="Roboto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Контрастность и глубина </a:t>
            </a:r>
            <a:r>
              <a:rPr lang="ru-RU" sz="1400" b="1" dirty="0" smtClean="0">
                <a:solidFill>
                  <a:srgbClr val="333333"/>
                </a:solidFill>
                <a:latin typeface="Roboto"/>
              </a:rPr>
              <a:t>черного</a:t>
            </a:r>
            <a:r>
              <a:rPr lang="en-US" sz="1400" b="1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OLED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,</a:t>
            </a:r>
            <a:endParaRPr lang="en-US" sz="1400" dirty="0">
              <a:solidFill>
                <a:srgbClr val="333333"/>
              </a:solidFill>
              <a:latin typeface="Roboto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Однородность свечения </a:t>
            </a:r>
            <a:r>
              <a:rPr lang="ru-RU" sz="1400" b="1" dirty="0" smtClean="0">
                <a:solidFill>
                  <a:srgbClr val="333333"/>
                </a:solidFill>
                <a:latin typeface="Roboto"/>
              </a:rPr>
              <a:t>экрана</a:t>
            </a:r>
            <a:r>
              <a:rPr lang="en-US" sz="1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– OLE</a:t>
            </a:r>
            <a:r>
              <a:rPr lang="ru-RU" sz="1400" dirty="0" smtClean="0"/>
              <a:t>D</a:t>
            </a:r>
            <a:r>
              <a:rPr lang="en-US" sz="1400" dirty="0" smtClean="0"/>
              <a:t>,</a:t>
            </a:r>
            <a:endParaRPr lang="en-US" sz="1400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Цветовой охват</a:t>
            </a:r>
            <a:r>
              <a:rPr lang="en-US" sz="1400" b="1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–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 LED,</a:t>
            </a: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Углы обзора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– OLED,</a:t>
            </a: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Сроки эксплуатации 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– LED (выгорание синего в 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OLED</a:t>
            </a:r>
            <a:r>
              <a:rPr lang="ru-RU" sz="1400" dirty="0" smtClean="0">
                <a:solidFill>
                  <a:srgbClr val="333333"/>
                </a:solidFill>
                <a:latin typeface="Roboto"/>
              </a:rPr>
              <a:t>)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,</a:t>
            </a:r>
          </a:p>
          <a:p>
            <a:r>
              <a:rPr lang="ru-RU" sz="1400" b="1" dirty="0">
                <a:solidFill>
                  <a:srgbClr val="333333"/>
                </a:solidFill>
                <a:latin typeface="Roboto"/>
              </a:rPr>
              <a:t>Стоимость</a:t>
            </a:r>
            <a:r>
              <a:rPr lang="en-US" sz="1400" dirty="0">
                <a:solidFill>
                  <a:srgbClr val="333333"/>
                </a:solidFill>
                <a:latin typeface="Roboto"/>
              </a:rPr>
              <a:t> </a:t>
            </a:r>
            <a:r>
              <a:rPr lang="en-US" sz="1400" dirty="0" smtClean="0">
                <a:solidFill>
                  <a:srgbClr val="333333"/>
                </a:solidFill>
                <a:latin typeface="Roboto"/>
              </a:rPr>
              <a:t>– LED.</a:t>
            </a:r>
            <a:endParaRPr lang="ru-RU" sz="1400" dirty="0">
              <a:solidFill>
                <a:srgbClr val="333333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«Электронная бумага»</a:t>
            </a:r>
          </a:p>
        </p:txBody>
      </p:sp>
      <p:pic>
        <p:nvPicPr>
          <p:cNvPr id="17411" name="Picture 7" descr="Untitl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79930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84213" y="5516563"/>
            <a:ext cx="7848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Тонкая как бумага, очень гибкая, показывает в отраженном свете, может быть цветная. Невысокое разрешение и скорость смены изображения, очень низкое энергопотребление (изображение сохраняется около 20 мин. без питания).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3348038" y="2349500"/>
            <a:ext cx="71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Глаз</a:t>
            </a:r>
          </a:p>
        </p:txBody>
      </p:sp>
      <p:pic>
        <p:nvPicPr>
          <p:cNvPr id="17414" name="Picture 11" descr="e-in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49275"/>
            <a:ext cx="1962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12738"/>
            <a:ext cx="2098675" cy="884237"/>
          </a:xfrm>
        </p:spPr>
        <p:txBody>
          <a:bodyPr/>
          <a:lstStyle/>
          <a:p>
            <a:pPr eaLnBrk="1" hangingPunct="1"/>
            <a:r>
              <a:rPr lang="ru-RU" altLang="ru-RU" smtClean="0"/>
              <a:t>Сканер</a:t>
            </a:r>
          </a:p>
        </p:txBody>
      </p: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2916238" y="5805488"/>
            <a:ext cx="23764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Ручной сканер</a:t>
            </a:r>
          </a:p>
        </p:txBody>
      </p:sp>
      <p:pic>
        <p:nvPicPr>
          <p:cNvPr id="19460" name="Picture 17" descr="Файл:Scaning Technolog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38993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8"/>
          <p:cNvSpPr txBox="1">
            <a:spLocks noChangeArrowheads="1"/>
          </p:cNvSpPr>
          <p:nvPr/>
        </p:nvSpPr>
        <p:spPr bwMode="auto">
          <a:xfrm>
            <a:off x="2987675" y="3644900"/>
            <a:ext cx="1728788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/>
              <a:t>АЦП </a:t>
            </a:r>
            <a:br>
              <a:rPr lang="ru-RU" altLang="ru-RU" sz="2000"/>
            </a:br>
            <a:r>
              <a:rPr lang="ru-RU" altLang="ru-RU" sz="1400"/>
              <a:t>(аналого-цифровой преобразователь)</a:t>
            </a:r>
          </a:p>
        </p:txBody>
      </p:sp>
      <p:pic>
        <p:nvPicPr>
          <p:cNvPr id="1946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78338"/>
            <a:ext cx="29432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1116013" y="692150"/>
            <a:ext cx="3671887" cy="1079500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Принтеры</a:t>
            </a:r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1800" smtClean="0"/>
              <a:t>(лазерные, струйные)</a:t>
            </a:r>
          </a:p>
        </p:txBody>
      </p:sp>
      <p:sp>
        <p:nvSpPr>
          <p:cNvPr id="20483" name="Rectangle 16"/>
          <p:cNvSpPr>
            <a:spLocks noChangeArrowheads="1"/>
          </p:cNvSpPr>
          <p:nvPr/>
        </p:nvSpPr>
        <p:spPr bwMode="auto">
          <a:xfrm>
            <a:off x="250825" y="3573463"/>
            <a:ext cx="54832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400"/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1403350" y="5157788"/>
            <a:ext cx="4392613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/>
              <a:t>Office Center</a:t>
            </a:r>
            <a:r>
              <a:rPr lang="ru-RU" altLang="ru-RU" b="1"/>
              <a:t> - МФУ </a:t>
            </a:r>
            <a:r>
              <a:rPr lang="ru-RU" altLang="ru-RU" sz="1800"/>
              <a:t>(принтер, сканер, копир</a:t>
            </a:r>
            <a:r>
              <a:rPr lang="en-US" altLang="ru-RU" sz="1800"/>
              <a:t>)</a:t>
            </a:r>
            <a:endParaRPr lang="ru-RU" altLang="ru-RU" sz="1800"/>
          </a:p>
        </p:txBody>
      </p:sp>
      <p:pic>
        <p:nvPicPr>
          <p:cNvPr id="20485" name="Picture 20" descr="300px-Laser_prin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620713"/>
            <a:ext cx="53768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23"/>
          <p:cNvSpPr>
            <a:spLocks noChangeArrowheads="1"/>
          </p:cNvSpPr>
          <p:nvPr/>
        </p:nvSpPr>
        <p:spPr bwMode="auto">
          <a:xfrm>
            <a:off x="539750" y="2276475"/>
            <a:ext cx="3748088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1600"/>
              <a:t>Вращающийся фотобарабан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Зарядный валик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Лазер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Подвижное зеркало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Распределительная линза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Тонер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Магнитный вал, наносящий тонер</a:t>
            </a:r>
          </a:p>
          <a:p>
            <a:pPr eaLnBrk="1" hangingPunct="1">
              <a:buFontTx/>
              <a:buAutoNum type="arabicPeriod"/>
            </a:pPr>
            <a:r>
              <a:rPr lang="ru-RU" altLang="ru-RU" sz="1600"/>
              <a:t>Бумага с «насыпанным» тонером</a:t>
            </a:r>
          </a:p>
          <a:p>
            <a:pPr eaLnBrk="1" hangingPunct="1">
              <a:buFontTx/>
              <a:buAutoNum type="arabicPeriod" startAt="11"/>
            </a:pPr>
            <a:r>
              <a:rPr lang="ru-RU" altLang="ru-RU" sz="1600"/>
              <a:t>Нагретый валик (180—220 °C) </a:t>
            </a:r>
          </a:p>
          <a:p>
            <a:pPr eaLnBrk="1" hangingPunct="1">
              <a:buFontTx/>
              <a:buAutoNum type="arabicPeriod" startAt="11"/>
            </a:pPr>
            <a:endParaRPr lang="en-US" altLang="ru-RU" sz="1600"/>
          </a:p>
        </p:txBody>
      </p:sp>
      <p:pic>
        <p:nvPicPr>
          <p:cNvPr id="2048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9725"/>
            <a:ext cx="331311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2363"/>
            <a:ext cx="849788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Материнская плата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6443663" y="4221163"/>
            <a:ext cx="1512887" cy="647700"/>
          </a:xfrm>
          <a:prstGeom prst="wedgeRoundRectCallout">
            <a:avLst>
              <a:gd name="adj1" fmla="val -76546"/>
              <a:gd name="adj2" fmla="val 22060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Слоты </a:t>
            </a:r>
            <a:r>
              <a:rPr lang="en-US" altLang="ru-RU" sz="1400"/>
              <a:t>PCI</a:t>
            </a:r>
            <a:r>
              <a:rPr lang="ru-RU" altLang="ru-RU" sz="1400"/>
              <a:t> (расширение)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3924300" y="5734050"/>
            <a:ext cx="1296988" cy="360363"/>
          </a:xfrm>
          <a:prstGeom prst="wedgeRoundRectCallout">
            <a:avLst>
              <a:gd name="adj1" fmla="val -20625"/>
              <a:gd name="adj2" fmla="val -138546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Порты </a:t>
            </a:r>
            <a:r>
              <a:rPr lang="en-US" altLang="ru-RU" sz="1400"/>
              <a:t>USB</a:t>
            </a:r>
            <a:endParaRPr lang="ru-RU" altLang="ru-RU" sz="1400"/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5111750" y="2349500"/>
            <a:ext cx="1584325" cy="358775"/>
          </a:xfrm>
          <a:prstGeom prst="wedgeRoundRectCallout">
            <a:avLst>
              <a:gd name="adj1" fmla="val -31463"/>
              <a:gd name="adj2" fmla="val 176991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Слоты памяти</a:t>
            </a: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7019925" y="3500438"/>
            <a:ext cx="1584325" cy="504825"/>
          </a:xfrm>
          <a:prstGeom prst="wedgeRoundRectCallout">
            <a:avLst>
              <a:gd name="adj1" fmla="val -152005"/>
              <a:gd name="adj2" fmla="val 6917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Мосты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7019925" y="3357563"/>
            <a:ext cx="1584325" cy="647700"/>
          </a:xfrm>
          <a:prstGeom prst="wedgeRoundRectCallout">
            <a:avLst>
              <a:gd name="adj1" fmla="val -66731"/>
              <a:gd name="adj2" fmla="val -36764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Мосты</a:t>
            </a:r>
            <a:br>
              <a:rPr lang="ru-RU" altLang="ru-RU" sz="1400" dirty="0"/>
            </a:br>
            <a:endParaRPr lang="ru-RU" altLang="ru-RU" sz="1400" dirty="0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1835150" y="3860800"/>
            <a:ext cx="1260475" cy="576263"/>
          </a:xfrm>
          <a:prstGeom prst="wedgeRoundRectCallout">
            <a:avLst>
              <a:gd name="adj1" fmla="val 118764"/>
              <a:gd name="adj2" fmla="val -14185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/>
              <a:t>Socket </a:t>
            </a:r>
            <a:r>
              <a:rPr lang="ru-RU" altLang="ru-RU" sz="1400"/>
              <a:t>для процессора</a:t>
            </a:r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>
            <a:off x="2124075" y="5157788"/>
            <a:ext cx="1441450" cy="574675"/>
          </a:xfrm>
          <a:prstGeom prst="wedgeRoundRectCallout">
            <a:avLst>
              <a:gd name="adj1" fmla="val 177315"/>
              <a:gd name="adj2" fmla="val -175690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Слот видеокарты</a:t>
            </a: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6911975" y="1773238"/>
            <a:ext cx="2087563" cy="576262"/>
          </a:xfrm>
          <a:prstGeom prst="wedgeRoundRectCallout">
            <a:avLst>
              <a:gd name="adj1" fmla="val -32889"/>
              <a:gd name="adj2" fmla="val 145593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Слот </a:t>
            </a:r>
            <a:r>
              <a:rPr lang="en-US" altLang="ru-RU" sz="1400"/>
              <a:t>ATA</a:t>
            </a:r>
            <a:r>
              <a:rPr lang="ru-RU" altLang="ru-RU" sz="1400"/>
              <a:t> </a:t>
            </a:r>
            <a:br>
              <a:rPr lang="ru-RU" altLang="ru-RU" sz="1400"/>
            </a:br>
            <a:r>
              <a:rPr lang="ru-RU" altLang="ru-RU" sz="1400"/>
              <a:t>для </a:t>
            </a:r>
            <a:r>
              <a:rPr lang="en-US" altLang="ru-RU" sz="1400"/>
              <a:t>HDD (</a:t>
            </a:r>
            <a:r>
              <a:rPr lang="ru-RU" altLang="ru-RU" sz="1400"/>
              <a:t>винчестер</a:t>
            </a:r>
            <a:r>
              <a:rPr lang="en-US" altLang="ru-RU" sz="1400"/>
              <a:t>)</a:t>
            </a:r>
            <a:endParaRPr lang="ru-RU" altLang="ru-RU" sz="1400"/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4356100" y="1484313"/>
            <a:ext cx="1295400" cy="503237"/>
          </a:xfrm>
          <a:prstGeom prst="wedgeRoundRectCallout">
            <a:avLst>
              <a:gd name="adj1" fmla="val -4167"/>
              <a:gd name="adj2" fmla="val 208046"/>
              <a:gd name="adj3" fmla="val 16667"/>
            </a:avLst>
          </a:prstGeom>
          <a:solidFill>
            <a:srgbClr val="EAEAEA"/>
          </a:solidFill>
          <a:ln w="9525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Питание платы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6833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Материнская плата ноутбука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230010"/>
            <a:ext cx="5719422" cy="48388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915" y="1412776"/>
            <a:ext cx="3098973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1.    Разъем (</a:t>
            </a:r>
            <a:r>
              <a:rPr lang="ru-RU" sz="1400" dirty="0" err="1">
                <a:solidFill>
                  <a:srgbClr val="212529"/>
                </a:solidFill>
                <a:latin typeface="Tahoma" panose="020B0604030504040204" pitchFamily="34" charset="0"/>
              </a:rPr>
              <a:t>Socket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) центрального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процессора.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2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Северный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мост.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3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Видеочип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4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Микросхемы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видеопамяти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5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Южный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мост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6.    Дроссели импульсных преобразователей напряжения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7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Батарейка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CMOS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8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Разъемы модулей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памяти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9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Разъемы периферийных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устройств</a:t>
            </a:r>
          </a:p>
          <a:p>
            <a:pPr marL="361950" indent="-361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10</a:t>
            </a:r>
            <a:r>
              <a:rPr lang="ru-RU" sz="1400" dirty="0">
                <a:solidFill>
                  <a:srgbClr val="212529"/>
                </a:solidFill>
                <a:latin typeface="Tahoma" panose="020B0604030504040204" pitchFamily="34" charset="0"/>
              </a:rPr>
              <a:t>.    Разъёмы </a:t>
            </a:r>
            <a:r>
              <a:rPr lang="ru-RU" sz="1400" dirty="0" smtClean="0">
                <a:solidFill>
                  <a:srgbClr val="212529"/>
                </a:solidFill>
                <a:latin typeface="Tahoma" panose="020B0604030504040204" pitchFamily="34" charset="0"/>
              </a:rPr>
              <a:t>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1549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Процессоры (</a:t>
            </a:r>
            <a:r>
              <a:rPr lang="en-US" altLang="ru-RU" sz="3200" b="1" dirty="0" smtClean="0"/>
              <a:t>CPU</a:t>
            </a:r>
            <a:r>
              <a:rPr lang="ru-RU" altLang="ru-RU" sz="3200" b="1" dirty="0" smtClean="0"/>
              <a:t>)</a:t>
            </a:r>
          </a:p>
        </p:txBody>
      </p:sp>
      <p:pic>
        <p:nvPicPr>
          <p:cNvPr id="7173" name="Picture 9" descr="Culler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27473"/>
            <a:ext cx="4248150" cy="207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4787901" y="1240136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Culler</a:t>
            </a: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506710" y="4025079"/>
            <a:ext cx="3023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 err="1"/>
              <a:t>Intel</a:t>
            </a:r>
            <a:r>
              <a:rPr lang="ru-RU" sz="1200" dirty="0"/>
              <a:t> </a:t>
            </a:r>
            <a:r>
              <a:rPr lang="ru-RU" sz="1200" dirty="0" err="1"/>
              <a:t>Core</a:t>
            </a:r>
            <a:r>
              <a:rPr lang="ru-RU" sz="1200" dirty="0"/>
              <a:t> </a:t>
            </a:r>
            <a:r>
              <a:rPr lang="ru-RU" sz="1200" dirty="0" smtClean="0"/>
              <a:t>i7, </a:t>
            </a:r>
            <a:r>
              <a:rPr lang="ru-RU" sz="1200" dirty="0" err="1" smtClean="0"/>
              <a:t>Socket</a:t>
            </a:r>
            <a:r>
              <a:rPr lang="ru-RU" sz="1200" dirty="0" smtClean="0"/>
              <a:t> LGA1155. Сверху –  </a:t>
            </a:r>
            <a:r>
              <a:rPr lang="ru-RU" sz="1200" dirty="0" err="1"/>
              <a:t>термораспределительная</a:t>
            </a:r>
            <a:r>
              <a:rPr lang="ru-RU" sz="1200" dirty="0"/>
              <a:t> защитная </a:t>
            </a:r>
            <a:r>
              <a:rPr lang="ru-RU" sz="1200" dirty="0" smtClean="0"/>
              <a:t>крышка. Снизу –контактные </a:t>
            </a:r>
            <a:r>
              <a:rPr lang="ru-RU" sz="1200" dirty="0"/>
              <a:t>площадки </a:t>
            </a:r>
            <a:endParaRPr lang="en-US" altLang="ru-RU" sz="1200" b="1" dirty="0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707904" y="3716338"/>
            <a:ext cx="5256709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3663" indent="-936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/>
              <a:t>Процессоры характеризуются: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/>
              <a:t>количеством ядер,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/>
              <a:t>виртуальным размножением ядра (</a:t>
            </a:r>
            <a:r>
              <a:rPr lang="en-US" altLang="ru-RU" sz="1200" i="1" dirty="0" err="1"/>
              <a:t>Hiper</a:t>
            </a:r>
            <a:r>
              <a:rPr lang="en-US" altLang="ru-RU" sz="1200" i="1" dirty="0"/>
              <a:t>-Threading</a:t>
            </a:r>
            <a:r>
              <a:rPr lang="ru-RU" altLang="ru-RU" sz="1200" dirty="0"/>
              <a:t>) – </a:t>
            </a:r>
            <a:r>
              <a:rPr lang="ru-RU" altLang="ru-RU" sz="1200" dirty="0" err="1"/>
              <a:t>многопотоковость</a:t>
            </a:r>
            <a:r>
              <a:rPr lang="ru-RU" altLang="ru-RU" sz="1200" dirty="0"/>
              <a:t> обработки данных в ядре,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>
                <a:solidFill>
                  <a:srgbClr val="FF0066"/>
                </a:solidFill>
              </a:rPr>
              <a:t>частотой</a:t>
            </a:r>
            <a:r>
              <a:rPr lang="ru-RU" altLang="ru-RU" sz="1200" dirty="0"/>
              <a:t>: </a:t>
            </a:r>
            <a:br>
              <a:rPr lang="ru-RU" altLang="ru-RU" sz="1200" dirty="0"/>
            </a:br>
            <a:r>
              <a:rPr lang="ru-RU" altLang="ru-RU" sz="1200" dirty="0"/>
              <a:t>частотой </a:t>
            </a:r>
            <a:r>
              <a:rPr lang="ru-RU" altLang="ru-RU" sz="1200" i="1" dirty="0"/>
              <a:t>процессорной шины </a:t>
            </a:r>
            <a:r>
              <a:rPr lang="ru-RU" altLang="ru-RU" sz="1200" dirty="0"/>
              <a:t>= </a:t>
            </a:r>
            <a:r>
              <a:rPr lang="ru-RU" altLang="ru-RU" sz="1200" dirty="0" smtClean="0"/>
              <a:t>частота </a:t>
            </a:r>
            <a:r>
              <a:rPr lang="en-US" altLang="ru-RU" sz="1200" dirty="0" smtClean="0"/>
              <a:t>FSB</a:t>
            </a:r>
            <a:r>
              <a:rPr lang="ru-RU" altLang="ru-RU" sz="1200" dirty="0" smtClean="0"/>
              <a:t> </a:t>
            </a:r>
            <a:r>
              <a:rPr lang="ru-RU" altLang="ru-RU" sz="1000" dirty="0"/>
              <a:t>Х</a:t>
            </a:r>
            <a:r>
              <a:rPr lang="ru-RU" altLang="ru-RU" sz="1200" dirty="0"/>
              <a:t> множитель </a:t>
            </a:r>
            <a:r>
              <a:rPr lang="ru-RU" altLang="ru-RU" sz="1200" dirty="0" smtClean="0"/>
              <a:t>(обычно </a:t>
            </a:r>
            <a:r>
              <a:rPr lang="ru-RU" altLang="ru-RU" sz="1200" dirty="0"/>
              <a:t>4), 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частотой </a:t>
            </a:r>
            <a:r>
              <a:rPr lang="ru-RU" altLang="ru-RU" sz="1200" i="1" dirty="0"/>
              <a:t>ядра</a:t>
            </a:r>
            <a:r>
              <a:rPr lang="ru-RU" altLang="ru-RU" sz="1200" dirty="0"/>
              <a:t> = </a:t>
            </a:r>
            <a:r>
              <a:rPr lang="ru-RU" altLang="ru-RU" sz="1200" dirty="0" smtClean="0"/>
              <a:t>частота </a:t>
            </a:r>
            <a:r>
              <a:rPr lang="en-US" altLang="ru-RU" sz="1200" dirty="0" smtClean="0"/>
              <a:t>FSB</a:t>
            </a:r>
            <a:r>
              <a:rPr lang="ru-RU" altLang="ru-RU" sz="1200" dirty="0" smtClean="0"/>
              <a:t> </a:t>
            </a:r>
            <a:r>
              <a:rPr lang="ru-RU" altLang="ru-RU" sz="1000" dirty="0"/>
              <a:t>Х</a:t>
            </a:r>
            <a:r>
              <a:rPr lang="ru-RU" altLang="ru-RU" sz="1200" dirty="0"/>
              <a:t> </a:t>
            </a:r>
            <a:r>
              <a:rPr lang="ru-RU" altLang="ru-RU" sz="1200" dirty="0">
                <a:solidFill>
                  <a:srgbClr val="FF0066"/>
                </a:solidFill>
              </a:rPr>
              <a:t>множитель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(обычно 9, до</a:t>
            </a:r>
            <a:r>
              <a:rPr lang="en-US" altLang="ru-RU" sz="1200" dirty="0" smtClean="0"/>
              <a:t> 36</a:t>
            </a:r>
            <a:r>
              <a:rPr lang="ru-RU" altLang="ru-RU" sz="1200" dirty="0" smtClean="0"/>
              <a:t>),</a:t>
            </a:r>
            <a:endParaRPr lang="ru-RU" altLang="ru-RU" sz="12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/>
              <a:t>разрядностью данных,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/>
              <a:t>объем кэш </a:t>
            </a:r>
            <a:r>
              <a:rPr lang="en-US" altLang="ru-RU" sz="1200" dirty="0"/>
              <a:t>L1,L2, L</a:t>
            </a:r>
            <a:r>
              <a:rPr lang="ru-RU" altLang="ru-RU" sz="1200" dirty="0"/>
              <a:t>3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/>
              <a:t>сокетом подключения к шине материнской платы,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ru-RU" altLang="ru-RU" sz="1200" dirty="0">
                <a:solidFill>
                  <a:srgbClr val="FF0066"/>
                </a:solidFill>
              </a:rPr>
              <a:t>напряжением</a:t>
            </a:r>
            <a:r>
              <a:rPr lang="ru-RU" altLang="ru-RU" sz="1200" dirty="0"/>
              <a:t> питания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FF0066"/>
                </a:solidFill>
              </a:rPr>
              <a:t>  * регулируют при разгоне </a:t>
            </a:r>
            <a:r>
              <a:rPr lang="en-US" altLang="ru-RU" sz="1200" dirty="0">
                <a:solidFill>
                  <a:srgbClr val="FF0066"/>
                </a:solidFill>
              </a:rPr>
              <a:t>CPU</a:t>
            </a:r>
            <a:endParaRPr lang="ru-RU" altLang="ru-RU" sz="1200" dirty="0">
              <a:solidFill>
                <a:srgbClr val="FF0066"/>
              </a:solidFill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539750" y="1125538"/>
            <a:ext cx="4895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/>
              <a:t>(Регистры команд, адресов, данных)</a:t>
            </a:r>
          </a:p>
        </p:txBody>
      </p:sp>
      <p:sp>
        <p:nvSpPr>
          <p:cNvPr id="7179" name="Line 16"/>
          <p:cNvSpPr>
            <a:spLocks noChangeShapeType="1"/>
          </p:cNvSpPr>
          <p:nvPr/>
        </p:nvSpPr>
        <p:spPr bwMode="auto">
          <a:xfrm>
            <a:off x="4211638" y="6453188"/>
            <a:ext cx="460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6/6c/Intel_CPU_Core_i7_2600K_Sandy_Bridge_top.jpg/250px-Intel_CPU_Core_i7_2600K_Sandy_Bridge_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97" y="1527473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b/Intel_CPU_Core_i7_2600K_Sandy_Bridge_bottom.jpg/250px-Intel_CPU_Core_i7_2600K_Sandy_Bridge_botto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31411"/>
            <a:ext cx="3222105" cy="212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Охлаждение в игровых ноутбуках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412875"/>
            <a:ext cx="6189315" cy="43969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4240116"/>
            <a:ext cx="1954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12529"/>
                </a:solidFill>
                <a:latin typeface="Tahoma" panose="020B0604030504040204" pitchFamily="34" charset="0"/>
              </a:rPr>
              <a:t>П</a:t>
            </a:r>
            <a:r>
              <a:rPr lang="ru-RU" sz="1600" dirty="0" smtClean="0">
                <a:solidFill>
                  <a:srgbClr val="212529"/>
                </a:solidFill>
                <a:latin typeface="Tahoma" panose="020B0604030504040204" pitchFamily="34" charset="0"/>
              </a:rPr>
              <a:t>рименяется </a:t>
            </a:r>
            <a:r>
              <a:rPr lang="ru-RU" sz="1600" dirty="0">
                <a:solidFill>
                  <a:srgbClr val="212529"/>
                </a:solidFill>
                <a:latin typeface="Tahoma" panose="020B0604030504040204" pitchFamily="34" charset="0"/>
              </a:rPr>
              <a:t>раздельная система охлаждения процессора и видеокарты.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6093296"/>
            <a:ext cx="626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Процессор, встроенный с материнскую плату (для офисных приложений и Интернет) не требует охлаждения. Он бесшумный (особенно с </a:t>
            </a:r>
            <a:r>
              <a:rPr lang="en-US" sz="1200" dirty="0" smtClean="0"/>
              <a:t>SSD</a:t>
            </a:r>
            <a:r>
              <a:rPr lang="ru-RU" sz="1200" dirty="0" smtClean="0"/>
              <a:t> диском).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104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936625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Многоядерные процессоры</a:t>
            </a:r>
          </a:p>
        </p:txBody>
      </p:sp>
      <p:pic>
        <p:nvPicPr>
          <p:cNvPr id="8196" name="Picture 10" descr="CPU два яд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902" y="1085459"/>
            <a:ext cx="3528615" cy="3528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468313" y="5089034"/>
            <a:ext cx="52562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/>
              <a:t>Тактовая частота – </a:t>
            </a:r>
            <a:r>
              <a:rPr lang="ru-RU" altLang="ru-RU" sz="1400" dirty="0" smtClean="0"/>
              <a:t>около 3 </a:t>
            </a:r>
            <a:r>
              <a:rPr lang="ru-RU" altLang="ru-RU" sz="1400" dirty="0"/>
              <a:t>ГГц, частота шины – 800МГц</a:t>
            </a:r>
            <a:br>
              <a:rPr lang="ru-RU" altLang="ru-RU" sz="1400" dirty="0"/>
            </a:br>
            <a:r>
              <a:rPr lang="ru-RU" altLang="ru-RU" sz="1400" dirty="0"/>
              <a:t>Число транзисторов – 230 млн</a:t>
            </a:r>
            <a:br>
              <a:rPr lang="ru-RU" altLang="ru-RU" sz="1400" dirty="0"/>
            </a:br>
            <a:r>
              <a:rPr lang="ru-RU" altLang="ru-RU" sz="1400" dirty="0"/>
              <a:t>Площадь кристалла – 206 мм</a:t>
            </a:r>
            <a:r>
              <a:rPr lang="ru-RU" altLang="ru-RU" sz="1400" baseline="30000" dirty="0"/>
              <a:t>2</a:t>
            </a:r>
            <a:br>
              <a:rPr lang="ru-RU" altLang="ru-RU" sz="1400" baseline="30000" dirty="0"/>
            </a:br>
            <a:r>
              <a:rPr lang="ru-RU" altLang="ru-RU" sz="1400" dirty="0"/>
              <a:t>Тепловыделение – 130 Вт</a:t>
            </a:r>
            <a:br>
              <a:rPr lang="ru-RU" altLang="ru-RU" sz="1400" dirty="0"/>
            </a:br>
            <a:r>
              <a:rPr lang="ru-RU" altLang="ru-RU" sz="1400" dirty="0"/>
              <a:t>Кэш </a:t>
            </a:r>
            <a:r>
              <a:rPr lang="en-US" altLang="ru-RU" sz="1400" dirty="0"/>
              <a:t>L1 – 16 </a:t>
            </a:r>
            <a:r>
              <a:rPr lang="ru-RU" altLang="ru-RU" sz="1400" dirty="0"/>
              <a:t>Кб, </a:t>
            </a:r>
            <a:r>
              <a:rPr lang="en-US" altLang="ru-RU" sz="1400" dirty="0"/>
              <a:t>L</a:t>
            </a:r>
            <a:r>
              <a:rPr lang="ru-RU" altLang="ru-RU" sz="1400" dirty="0"/>
              <a:t>2</a:t>
            </a:r>
            <a:r>
              <a:rPr lang="en-US" altLang="ru-RU" sz="1400" dirty="0"/>
              <a:t> – 1 </a:t>
            </a:r>
            <a:r>
              <a:rPr lang="ru-RU" altLang="ru-RU" sz="1400" dirty="0"/>
              <a:t>Мб, </a:t>
            </a:r>
            <a:r>
              <a:rPr lang="en-US" altLang="ru-RU" sz="1400" dirty="0" smtClean="0"/>
              <a:t>L</a:t>
            </a:r>
            <a:r>
              <a:rPr lang="ru-RU" altLang="ru-RU" sz="1400" dirty="0" smtClean="0"/>
              <a:t>3…</a:t>
            </a:r>
            <a:r>
              <a:rPr lang="en-US" altLang="ru-RU" sz="1400" dirty="0" smtClean="0"/>
              <a:t> </a:t>
            </a:r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37868" y="1264655"/>
            <a:ext cx="447216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</a:rPr>
              <a:t>2 ядра - исключительно для офисной работы, Интернета и простейших игр;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</a:rPr>
              <a:t>4 ядра - для универсальных и недорогих игровых компьютеров;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</a:rPr>
              <a:t>6-8 ядер - для средних и мощных игровых компьютеров;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</a:rPr>
              <a:t>10-12 ядер - для очень мощных игровых компьютеров;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222222"/>
                </a:solidFill>
                <a:latin typeface="Verdana" panose="020B0604030504040204" pitchFamily="34" charset="0"/>
              </a:rPr>
              <a:t>Выше 12 ядер - для экстремально мощных игровых и специализированных </a:t>
            </a:r>
            <a:r>
              <a:rPr lang="ru-RU" sz="1400" dirty="0" smtClean="0">
                <a:solidFill>
                  <a:srgbClr val="222222"/>
                </a:solidFill>
                <a:latin typeface="Verdana" panose="020B0604030504040204" pitchFamily="34" charset="0"/>
              </a:rPr>
              <a:t>компьютеров.</a:t>
            </a:r>
          </a:p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Покупать </a:t>
            </a:r>
            <a:r>
              <a:rPr lang="ru-RU" sz="1100" dirty="0"/>
              <a:t>для </a:t>
            </a:r>
            <a:r>
              <a:rPr lang="ru-RU" sz="1100" dirty="0" smtClean="0"/>
              <a:t>офисных задач </a:t>
            </a:r>
            <a:r>
              <a:rPr lang="ru-RU" sz="1100" dirty="0"/>
              <a:t>и работы в Интернете мощные процессоры нет смысла, так как в сравнении с более дешевыми моделями прирост скорости работы </a:t>
            </a:r>
            <a:r>
              <a:rPr lang="ru-RU" sz="1100" dirty="0" smtClean="0"/>
              <a:t>будет незначительным.</a:t>
            </a:r>
          </a:p>
          <a:p>
            <a:pPr algn="just"/>
            <a:r>
              <a:rPr lang="ru-RU" sz="1100" dirty="0"/>
              <a:t>С</a:t>
            </a:r>
            <a:r>
              <a:rPr lang="ru-RU" sz="1100" dirty="0" smtClean="0"/>
              <a:t>амое </a:t>
            </a:r>
            <a:r>
              <a:rPr lang="ru-RU" sz="1100" dirty="0"/>
              <a:t>высокое сочетание производительности и цены </a:t>
            </a:r>
            <a:r>
              <a:rPr lang="ru-RU" sz="1100" dirty="0" smtClean="0"/>
              <a:t>имеют </a:t>
            </a:r>
            <a:r>
              <a:rPr lang="ru-RU" sz="1100" dirty="0"/>
              <a:t>процессоры </a:t>
            </a:r>
            <a:r>
              <a:rPr lang="ru-RU" sz="1100" dirty="0" err="1"/>
              <a:t>Intel</a:t>
            </a:r>
            <a:r>
              <a:rPr lang="ru-RU" sz="1100" dirty="0"/>
              <a:t> 10-12 </a:t>
            </a:r>
            <a:r>
              <a:rPr lang="ru-RU" sz="1100" dirty="0" smtClean="0"/>
              <a:t>поколений (для </a:t>
            </a:r>
            <a:r>
              <a:rPr lang="en-US" altLang="ru-RU" sz="1100" dirty="0"/>
              <a:t>Core</a:t>
            </a:r>
            <a:r>
              <a:rPr lang="ru-RU" altLang="ru-RU" sz="1100" dirty="0"/>
              <a:t> </a:t>
            </a:r>
            <a:r>
              <a:rPr lang="en-US" altLang="ru-RU" sz="1100" dirty="0" smtClean="0"/>
              <a:t>i</a:t>
            </a:r>
            <a:r>
              <a:rPr lang="en-US" altLang="ru-RU" sz="1100" dirty="0"/>
              <a:t>3</a:t>
            </a:r>
            <a:r>
              <a:rPr lang="ru-RU" altLang="ru-RU" sz="1100" dirty="0" smtClean="0"/>
              <a:t>-</a:t>
            </a:r>
            <a:r>
              <a:rPr lang="en-US" altLang="ru-RU" sz="1100" dirty="0" smtClean="0"/>
              <a:t>i9</a:t>
            </a:r>
            <a:r>
              <a:rPr lang="ru-RU" sz="1100" dirty="0" smtClean="0"/>
              <a:t>).</a:t>
            </a:r>
            <a:endParaRPr lang="ru-RU" sz="1100" b="0" i="0" dirty="0">
              <a:solidFill>
                <a:srgbClr val="222222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539750" y="458122"/>
            <a:ext cx="59764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/>
              <a:t>Новые поколения</a:t>
            </a:r>
            <a:r>
              <a:rPr lang="ru-RU" altLang="ru-RU" sz="1600" dirty="0"/>
              <a:t> </a:t>
            </a:r>
            <a:endParaRPr lang="ru-RU" altLang="ru-RU" sz="16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en-US" altLang="ru-RU" b="1" dirty="0">
                <a:solidFill>
                  <a:srgbClr val="0099FF"/>
                </a:solidFill>
              </a:rPr>
              <a:t>Core</a:t>
            </a:r>
            <a:r>
              <a:rPr lang="ru-RU" altLang="ru-RU" b="1" dirty="0">
                <a:solidFill>
                  <a:srgbClr val="0099FF"/>
                </a:solidFill>
              </a:rPr>
              <a:t> </a:t>
            </a:r>
            <a:r>
              <a:rPr lang="en-US" altLang="ru-RU" b="1" dirty="0" err="1" smtClean="0">
                <a:solidFill>
                  <a:srgbClr val="0099FF"/>
                </a:solidFill>
              </a:rPr>
              <a:t>i</a:t>
            </a:r>
            <a:r>
              <a:rPr lang="ru-RU" altLang="ru-RU" b="1" dirty="0" smtClean="0">
                <a:solidFill>
                  <a:srgbClr val="0099FF"/>
                </a:solidFill>
              </a:rPr>
              <a:t>9</a:t>
            </a:r>
            <a:r>
              <a:rPr lang="en-US" altLang="ru-RU" dirty="0" smtClean="0"/>
              <a:t> </a:t>
            </a:r>
            <a:r>
              <a:rPr lang="ru-RU" altLang="ru-RU" dirty="0" smtClean="0"/>
              <a:t>(12</a:t>
            </a:r>
            <a:r>
              <a:rPr lang="ru-RU" dirty="0"/>
              <a:t> </a:t>
            </a:r>
            <a:r>
              <a:rPr lang="ru-RU" dirty="0" smtClean="0"/>
              <a:t>поколение</a:t>
            </a:r>
            <a:r>
              <a:rPr lang="ru-RU" altLang="ru-RU" dirty="0" smtClean="0"/>
              <a:t>) </a:t>
            </a:r>
            <a:r>
              <a:rPr lang="ru-RU" altLang="ru-RU" sz="1600" dirty="0" smtClean="0"/>
              <a:t>– </a:t>
            </a:r>
            <a:r>
              <a:rPr lang="ru-RU" altLang="ru-RU" sz="1600" dirty="0"/>
              <a:t>до </a:t>
            </a:r>
            <a:r>
              <a:rPr lang="en-US" altLang="ru-RU" sz="1600" dirty="0" smtClean="0"/>
              <a:t>16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ядер</a:t>
            </a:r>
            <a:r>
              <a:rPr lang="ru-RU" altLang="ru-RU" sz="1600" dirty="0" smtClean="0"/>
              <a:t>, до</a:t>
            </a:r>
            <a:r>
              <a:rPr lang="en-US" altLang="ru-RU" sz="1600" dirty="0" smtClean="0"/>
              <a:t> 24</a:t>
            </a:r>
            <a:r>
              <a:rPr lang="ru-RU" altLang="ru-RU" sz="1600" dirty="0" smtClean="0"/>
              <a:t> потоков (каналов), </a:t>
            </a:r>
            <a:r>
              <a:rPr lang="ru-RU" altLang="ru-RU" sz="1600" dirty="0"/>
              <a:t>кэш L2 - </a:t>
            </a:r>
            <a:r>
              <a:rPr lang="ru-RU" altLang="ru-RU" sz="1600" dirty="0" smtClean="0"/>
              <a:t>до 1</a:t>
            </a:r>
            <a:r>
              <a:rPr lang="en-US" altLang="ru-RU" sz="1600" dirty="0" smtClean="0"/>
              <a:t>4</a:t>
            </a:r>
            <a:r>
              <a:rPr lang="ru-RU" altLang="ru-RU" sz="1600" dirty="0" smtClean="0"/>
              <a:t>М</a:t>
            </a:r>
            <a:r>
              <a:rPr lang="ru-RU" altLang="ru-RU" sz="1600" dirty="0"/>
              <a:t>, кэш L3 – до </a:t>
            </a:r>
            <a:r>
              <a:rPr lang="en-US" altLang="ru-RU" sz="1600" dirty="0" smtClean="0"/>
              <a:t>30</a:t>
            </a:r>
            <a:r>
              <a:rPr lang="ru-RU" altLang="ru-RU" sz="1600" dirty="0" smtClean="0"/>
              <a:t>М, базовая частота </a:t>
            </a:r>
            <a:r>
              <a:rPr lang="en-US" altLang="ru-RU" sz="1600" dirty="0" smtClean="0"/>
              <a:t>~</a:t>
            </a:r>
            <a:r>
              <a:rPr lang="ru-RU" altLang="ru-RU" sz="1600" dirty="0" smtClean="0"/>
              <a:t> </a:t>
            </a:r>
            <a:r>
              <a:rPr lang="en-US" altLang="ru-RU" sz="1600" dirty="0" smtClean="0"/>
              <a:t>3</a:t>
            </a:r>
            <a:r>
              <a:rPr lang="ru-RU" altLang="ru-RU" sz="1600" dirty="0" smtClean="0"/>
              <a:t> ГГц (турбо 5 </a:t>
            </a:r>
            <a:r>
              <a:rPr lang="ru-RU" altLang="ru-RU" sz="1600" dirty="0"/>
              <a:t>ГГц ). Процессор полностью поглотил северный мост, </a:t>
            </a:r>
            <a:r>
              <a:rPr lang="ru-RU" sz="1600" dirty="0" smtClean="0"/>
              <a:t>встроенный </a:t>
            </a:r>
            <a:r>
              <a:rPr lang="ru-RU" sz="1600" dirty="0"/>
              <a:t>графический </a:t>
            </a:r>
            <a:r>
              <a:rPr lang="ru-RU" sz="1600" dirty="0" smtClean="0"/>
              <a:t>процессор (</a:t>
            </a:r>
            <a:r>
              <a:rPr lang="ru-RU" sz="1600" b="1" dirty="0" smtClean="0"/>
              <a:t>гибридные процессоры</a:t>
            </a:r>
            <a:r>
              <a:rPr lang="ru-RU" sz="1600" dirty="0" smtClean="0"/>
              <a:t>)</a:t>
            </a:r>
            <a:r>
              <a:rPr lang="ru-RU" altLang="ru-RU" sz="1600" dirty="0" smtClean="0"/>
              <a:t>. </a:t>
            </a:r>
            <a:r>
              <a:rPr lang="ru-RU" altLang="ru-RU" sz="1600" dirty="0"/>
              <a:t>Технологический процесс </a:t>
            </a:r>
            <a:r>
              <a:rPr lang="ru-RU" altLang="ru-RU" sz="1600" dirty="0" smtClean="0"/>
              <a:t>14 </a:t>
            </a:r>
            <a:r>
              <a:rPr lang="ru-RU" altLang="ru-RU" sz="1600" dirty="0" err="1"/>
              <a:t>нм</a:t>
            </a:r>
            <a:r>
              <a:rPr lang="ru-RU" altLang="ru-RU" sz="1600" dirty="0"/>
              <a:t>.</a:t>
            </a:r>
          </a:p>
        </p:txBody>
      </p:sp>
      <p:sp>
        <p:nvSpPr>
          <p:cNvPr id="9219" name="Rectangle 23"/>
          <p:cNvSpPr>
            <a:spLocks noChangeArrowheads="1"/>
          </p:cNvSpPr>
          <p:nvPr/>
        </p:nvSpPr>
        <p:spPr bwMode="auto">
          <a:xfrm>
            <a:off x="539750" y="3284984"/>
            <a:ext cx="82804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82563" indent="-1825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b="1" dirty="0"/>
              <a:t>Технология </a:t>
            </a:r>
            <a:r>
              <a:rPr lang="ru-RU" altLang="ru-RU" sz="1400" b="1" dirty="0" err="1"/>
              <a:t>Intel</a:t>
            </a:r>
            <a:r>
              <a:rPr lang="ru-RU" altLang="ru-RU" sz="1400" b="1" dirty="0"/>
              <a:t>® </a:t>
            </a:r>
            <a:r>
              <a:rPr lang="ru-RU" altLang="ru-RU" sz="1400" b="1" dirty="0" err="1"/>
              <a:t>Turbo</a:t>
            </a:r>
            <a:r>
              <a:rPr lang="ru-RU" altLang="ru-RU" sz="1400" b="1" dirty="0"/>
              <a:t> </a:t>
            </a:r>
            <a:r>
              <a:rPr lang="ru-RU" altLang="ru-RU" sz="1400" b="1" dirty="0" err="1" smtClean="0"/>
              <a:t>Boost</a:t>
            </a:r>
            <a:r>
              <a:rPr lang="ru-RU" altLang="ru-RU" sz="1400" dirty="0"/>
              <a:t> </a:t>
            </a:r>
            <a:r>
              <a:rPr lang="ru-RU" altLang="ru-RU" sz="1400" dirty="0">
                <a:solidFill>
                  <a:srgbClr val="515357"/>
                </a:solidFill>
              </a:rPr>
              <a:t> </a:t>
            </a:r>
            <a:r>
              <a:rPr lang="ru-RU" altLang="ru-RU" sz="1400" dirty="0"/>
              <a:t>- динамически повышает тактовую частоту процессора при необходимости, используя дополнительные ресурсы мощности и охлаждения, при работе не в режиме максимальной нагрузки.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b="1" dirty="0"/>
              <a:t>Технология </a:t>
            </a:r>
            <a:r>
              <a:rPr lang="ru-RU" altLang="ru-RU" sz="1400" b="1" dirty="0" err="1"/>
              <a:t>Intel</a:t>
            </a:r>
            <a:r>
              <a:rPr lang="ru-RU" altLang="ru-RU" sz="1400" b="1" dirty="0"/>
              <a:t>® HT (</a:t>
            </a:r>
            <a:r>
              <a:rPr lang="en-US" altLang="ru-RU" sz="1400" b="1" dirty="0" err="1"/>
              <a:t>Hiper</a:t>
            </a:r>
            <a:r>
              <a:rPr lang="en-US" altLang="ru-RU" sz="1400" b="1" dirty="0"/>
              <a:t>-Threading</a:t>
            </a:r>
            <a:r>
              <a:rPr lang="ru-RU" altLang="ru-RU" sz="1400" b="1" dirty="0"/>
              <a:t>)</a:t>
            </a:r>
            <a:r>
              <a:rPr lang="ru-RU" altLang="ru-RU" sz="1400" dirty="0"/>
              <a:t> - позволяет каждому ядру процессора </a:t>
            </a:r>
            <a:r>
              <a:rPr lang="ru-RU" altLang="ru-RU" sz="1400" dirty="0" smtClean="0"/>
              <a:t>выполнять от 2 </a:t>
            </a:r>
            <a:r>
              <a:rPr lang="ru-RU" altLang="ru-RU" sz="1400" dirty="0"/>
              <a:t>до 12 задач одновременно (до 12 виртуальных ядер).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b="1" dirty="0" err="1"/>
              <a:t>Intel</a:t>
            </a:r>
            <a:r>
              <a:rPr lang="ru-RU" altLang="ru-RU" sz="1400" b="1" dirty="0"/>
              <a:t>® </a:t>
            </a:r>
            <a:r>
              <a:rPr lang="ru-RU" altLang="ru-RU" sz="1400" b="1" dirty="0" err="1"/>
              <a:t>Smart</a:t>
            </a:r>
            <a:r>
              <a:rPr lang="ru-RU" altLang="ru-RU" sz="1400" b="1" dirty="0"/>
              <a:t> </a:t>
            </a:r>
            <a:r>
              <a:rPr lang="ru-RU" altLang="ru-RU" sz="1400" b="1" dirty="0" err="1"/>
              <a:t>Cache</a:t>
            </a:r>
            <a:r>
              <a:rPr lang="ru-RU" altLang="ru-RU" sz="1400" dirty="0"/>
              <a:t> — общая кэш-память динамически распределяется между ядрами процессора в зависимости от нагрузки, значительно ускоряя работу и повышая производительность. </a:t>
            </a:r>
            <a:endParaRPr lang="ru-RU" altLang="ru-RU" sz="1400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400" b="1" dirty="0" err="1"/>
              <a:t>Intel</a:t>
            </a:r>
            <a:r>
              <a:rPr lang="ru-RU" altLang="ru-RU" sz="1400" b="1" dirty="0"/>
              <a:t>® </a:t>
            </a:r>
            <a:r>
              <a:rPr lang="en-US" sz="1400" b="1" dirty="0" smtClean="0"/>
              <a:t>Thread Director</a:t>
            </a:r>
            <a:r>
              <a:rPr lang="ru-RU" sz="1400" dirty="0" smtClean="0"/>
              <a:t> помогает </a:t>
            </a:r>
            <a:r>
              <a:rPr lang="ru-RU" sz="1400" dirty="0"/>
              <a:t>ОС интеллектуально определить рабочие нагрузки и обеспечить их выполнение на оптимальном </a:t>
            </a:r>
            <a:r>
              <a:rPr lang="ru-RU" sz="1400" dirty="0" smtClean="0"/>
              <a:t>ядре (высокопроизводительные </a:t>
            </a:r>
            <a:r>
              <a:rPr lang="ru-RU" sz="1400" dirty="0"/>
              <a:t>ядра </a:t>
            </a:r>
            <a:r>
              <a:rPr lang="ru-RU" sz="1400" i="1" dirty="0" err="1"/>
              <a:t>Performance-core</a:t>
            </a:r>
            <a:r>
              <a:rPr lang="ru-RU" sz="1400" dirty="0"/>
              <a:t> и </a:t>
            </a:r>
            <a:r>
              <a:rPr lang="ru-RU" sz="1400" dirty="0" err="1"/>
              <a:t>энергоэффективные</a:t>
            </a:r>
            <a:r>
              <a:rPr lang="ru-RU" sz="1400" dirty="0"/>
              <a:t> ядра </a:t>
            </a:r>
            <a:r>
              <a:rPr lang="ru-RU" sz="1400" i="1" dirty="0" err="1"/>
              <a:t>Efficient-core</a:t>
            </a:r>
            <a:r>
              <a:rPr lang="ru-RU" sz="1400" dirty="0"/>
              <a:t> в одном </a:t>
            </a:r>
            <a:r>
              <a:rPr lang="ru-RU" sz="1400" dirty="0" smtClean="0"/>
              <a:t>процессоре</a:t>
            </a:r>
            <a:r>
              <a:rPr lang="en-US" sz="1400" dirty="0" smtClean="0"/>
              <a:t> </a:t>
            </a:r>
            <a:r>
              <a:rPr lang="en-US" sz="1400" dirty="0"/>
              <a:t>16 </a:t>
            </a:r>
            <a:r>
              <a:rPr lang="en-US" sz="1400" dirty="0" smtClean="0"/>
              <a:t>= 8P </a:t>
            </a:r>
            <a:r>
              <a:rPr lang="en-US" sz="1400" dirty="0"/>
              <a:t>+ 8E</a:t>
            </a:r>
            <a:r>
              <a:rPr lang="en-US" sz="1400" dirty="0" smtClean="0"/>
              <a:t>)</a:t>
            </a:r>
            <a:r>
              <a:rPr lang="ru-RU" sz="1400" dirty="0" smtClean="0"/>
              <a:t>.</a:t>
            </a:r>
            <a:r>
              <a:rPr lang="ru-RU" altLang="ru-RU" sz="1400" dirty="0" smtClean="0"/>
              <a:t> </a:t>
            </a:r>
            <a:endParaRPr lang="ru-RU" alt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764704"/>
            <a:ext cx="195262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925" y="998831"/>
            <a:ext cx="3772494" cy="2444008"/>
          </a:xfrm>
          <a:prstGeom prst="rect">
            <a:avLst/>
          </a:prstGeom>
        </p:spPr>
      </p:pic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302625" cy="1201864"/>
          </a:xfrm>
        </p:spPr>
        <p:txBody>
          <a:bodyPr/>
          <a:lstStyle/>
          <a:p>
            <a:pPr eaLnBrk="1" hangingPunct="1"/>
            <a:r>
              <a:rPr lang="ru-RU" altLang="ru-RU" sz="3200" b="1" dirty="0" smtClean="0"/>
              <a:t>Модули памяти </a:t>
            </a:r>
            <a:br>
              <a:rPr lang="ru-RU" altLang="ru-RU" sz="3200" b="1" dirty="0" smtClean="0"/>
            </a:br>
            <a:r>
              <a:rPr lang="en-US" altLang="ru-RU" sz="1800" b="1" dirty="0" smtClean="0"/>
              <a:t>DDR </a:t>
            </a:r>
            <a:r>
              <a:rPr lang="ru-RU" altLang="ru-RU" sz="1800" b="1" dirty="0" smtClean="0"/>
              <a:t>– </a:t>
            </a:r>
            <a:r>
              <a:rPr lang="en-US" altLang="ru-RU" sz="1800" b="1" dirty="0" smtClean="0"/>
              <a:t>Double Data Rate</a:t>
            </a:r>
            <a:r>
              <a:rPr lang="en-US" altLang="ru-RU" sz="1800" dirty="0" smtClean="0"/>
              <a:t> SDRAM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600" dirty="0" smtClean="0"/>
              <a:t>(</a:t>
            </a:r>
            <a:r>
              <a:rPr lang="en-US" altLang="ru-RU" sz="1600" dirty="0" smtClean="0"/>
              <a:t>synchronous dynamic random access memory</a:t>
            </a:r>
            <a:r>
              <a:rPr lang="ru-RU" altLang="ru-RU" sz="1600" dirty="0" smtClean="0"/>
              <a:t>)</a:t>
            </a:r>
            <a:br>
              <a:rPr lang="ru-RU" altLang="ru-RU" sz="1600" dirty="0" smtClean="0"/>
            </a:b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ильно влияют на производительность компьютера</a:t>
            </a:r>
            <a:endParaRPr lang="ru-RU" altLang="ru-RU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830213" y="2016531"/>
            <a:ext cx="28246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DDR </a:t>
            </a:r>
            <a:r>
              <a:rPr lang="ru-RU" altLang="ru-RU" sz="1400" b="1" dirty="0" smtClean="0"/>
              <a:t>4 </a:t>
            </a:r>
            <a:endParaRPr lang="ru-RU" altLang="ru-RU" sz="9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200" dirty="0"/>
              <a:t> до </a:t>
            </a:r>
            <a:r>
              <a:rPr lang="ru-RU" altLang="ru-RU" sz="1200" dirty="0" smtClean="0"/>
              <a:t>3200 </a:t>
            </a:r>
            <a:r>
              <a:rPr lang="ru-RU" altLang="ru-RU" sz="1200" dirty="0"/>
              <a:t>МГц</a:t>
            </a:r>
            <a:r>
              <a:rPr lang="en-US" altLang="ru-RU" sz="1200" dirty="0"/>
              <a:t>, </a:t>
            </a:r>
            <a:r>
              <a:rPr lang="ru-RU" altLang="ru-RU" sz="1200" dirty="0"/>
              <a:t>до </a:t>
            </a:r>
            <a:r>
              <a:rPr lang="en-US" altLang="ru-RU" sz="1200" dirty="0" smtClean="0"/>
              <a:t>25</a:t>
            </a:r>
            <a:r>
              <a:rPr lang="ru-RU" altLang="ru-RU" sz="1200" dirty="0" smtClean="0"/>
              <a:t>.6</a:t>
            </a:r>
            <a:r>
              <a:rPr lang="en-US" altLang="ru-RU" sz="1200" dirty="0" smtClean="0"/>
              <a:t> </a:t>
            </a:r>
            <a:r>
              <a:rPr lang="ru-RU" altLang="ru-RU" sz="1200" dirty="0"/>
              <a:t>Гбит</a:t>
            </a:r>
            <a:r>
              <a:rPr lang="en-US" altLang="ru-RU" sz="1200" dirty="0"/>
              <a:t>/c</a:t>
            </a:r>
            <a:r>
              <a:rPr lang="ru-RU" altLang="ru-RU" sz="1200" dirty="0" smtClean="0"/>
              <a:t>, </a:t>
            </a:r>
            <a:r>
              <a:rPr lang="ru-RU" sz="1200" dirty="0"/>
              <a:t>1.2 </a:t>
            </a:r>
            <a:r>
              <a:rPr lang="ru-RU" sz="1200" dirty="0" smtClean="0"/>
              <a:t>В,</a:t>
            </a:r>
            <a:r>
              <a:rPr lang="ru-RU" altLang="ru-RU" sz="1200" dirty="0" smtClean="0"/>
              <a:t> </a:t>
            </a:r>
            <a:r>
              <a:rPr lang="ru-RU" altLang="ru-RU" sz="1200" dirty="0"/>
              <a:t>одна планка до  </a:t>
            </a:r>
            <a:r>
              <a:rPr lang="ru-RU" altLang="ru-RU" sz="1200" dirty="0" smtClean="0"/>
              <a:t>32 </a:t>
            </a:r>
            <a:r>
              <a:rPr lang="ru-RU" altLang="ru-RU" sz="1200" dirty="0"/>
              <a:t>ГБ.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endParaRPr lang="ru-RU" altLang="ru-RU" sz="1400" b="1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 dirty="0" smtClean="0"/>
              <a:t>DDR </a:t>
            </a:r>
            <a:r>
              <a:rPr lang="ru-RU" altLang="ru-RU" sz="1400" b="1" dirty="0" smtClean="0"/>
              <a:t>5 </a:t>
            </a:r>
            <a:endParaRPr lang="ru-RU" altLang="ru-RU" sz="9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200" dirty="0"/>
              <a:t> до </a:t>
            </a:r>
            <a:r>
              <a:rPr lang="ru-RU" altLang="ru-RU" sz="1200" dirty="0" smtClean="0"/>
              <a:t>4800 </a:t>
            </a:r>
            <a:r>
              <a:rPr lang="ru-RU" altLang="ru-RU" sz="1200" dirty="0"/>
              <a:t>МГц</a:t>
            </a:r>
            <a:r>
              <a:rPr lang="en-US" altLang="ru-RU" sz="1200" dirty="0"/>
              <a:t>, </a:t>
            </a:r>
            <a:r>
              <a:rPr lang="ru-RU" altLang="ru-RU" sz="1200" dirty="0"/>
              <a:t>до </a:t>
            </a:r>
            <a:r>
              <a:rPr lang="en-US" altLang="ru-RU" sz="1200" dirty="0"/>
              <a:t>25</a:t>
            </a:r>
            <a:r>
              <a:rPr lang="ru-RU" altLang="ru-RU" sz="1200" dirty="0"/>
              <a:t>.6</a:t>
            </a:r>
            <a:r>
              <a:rPr lang="en-US" altLang="ru-RU" sz="1200" dirty="0"/>
              <a:t> </a:t>
            </a:r>
            <a:r>
              <a:rPr lang="ru-RU" altLang="ru-RU" sz="1200" dirty="0"/>
              <a:t>Гбит</a:t>
            </a:r>
            <a:r>
              <a:rPr lang="en-US" altLang="ru-RU" sz="1200" dirty="0" smtClean="0"/>
              <a:t>/c</a:t>
            </a:r>
            <a:r>
              <a:rPr lang="ru-RU" altLang="ru-RU" sz="1200" dirty="0" smtClean="0"/>
              <a:t>, </a:t>
            </a:r>
            <a:r>
              <a:rPr lang="ru-RU" sz="1200" dirty="0" smtClean="0"/>
              <a:t>1.1 В, </a:t>
            </a:r>
            <a:r>
              <a:rPr lang="ru-RU" altLang="ru-RU" sz="1200" dirty="0" smtClean="0"/>
              <a:t>одна планка до  128 ГБ.</a:t>
            </a:r>
            <a:endParaRPr lang="ru-RU" altLang="ru-RU" sz="1200" dirty="0"/>
          </a:p>
        </p:txBody>
      </p:sp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511597" y="3740248"/>
            <a:ext cx="37433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b="1" dirty="0"/>
              <a:t>DIMM </a:t>
            </a:r>
            <a:r>
              <a:rPr lang="en-US" altLang="ru-RU" sz="1200" dirty="0"/>
              <a:t>(Double In-line Memory Module) </a:t>
            </a:r>
            <a:r>
              <a:rPr lang="ru-RU" altLang="ru-RU" sz="1200" dirty="0"/>
              <a:t/>
            </a:r>
            <a:br>
              <a:rPr lang="ru-RU" altLang="ru-RU" sz="1200" dirty="0"/>
            </a:br>
            <a:r>
              <a:rPr lang="ru-RU" altLang="ru-RU" sz="1200" dirty="0"/>
              <a:t>имеют 240 </a:t>
            </a:r>
            <a:r>
              <a:rPr lang="ru-RU" altLang="ru-RU" sz="1200" dirty="0" smtClean="0"/>
              <a:t>контактов (</a:t>
            </a:r>
            <a:r>
              <a:rPr lang="en-US" altLang="ru-RU" sz="1200" dirty="0" smtClean="0"/>
              <a:t>DDR 3</a:t>
            </a:r>
            <a:r>
              <a:rPr lang="ru-RU" altLang="ru-RU" sz="1200" dirty="0" smtClean="0"/>
              <a:t>)</a:t>
            </a:r>
            <a:r>
              <a:rPr lang="en-US" altLang="ru-RU" sz="1200" dirty="0" smtClean="0"/>
              <a:t> </a:t>
            </a:r>
            <a:r>
              <a:rPr lang="ru-RU" altLang="ru-RU" sz="1200" dirty="0" smtClean="0"/>
              <a:t>и 288 (</a:t>
            </a:r>
            <a:r>
              <a:rPr lang="en-US" altLang="ru-RU" sz="1200" dirty="0" smtClean="0"/>
              <a:t>DDR 4</a:t>
            </a:r>
            <a:r>
              <a:rPr lang="ru-RU" altLang="ru-RU" sz="1200" dirty="0" smtClean="0"/>
              <a:t>)</a:t>
            </a:r>
            <a:endParaRPr lang="ru-RU" altLang="ru-RU" sz="1200" dirty="0"/>
          </a:p>
        </p:txBody>
      </p:sp>
      <p:sp>
        <p:nvSpPr>
          <p:cNvPr id="10246" name="Rectangle 36"/>
          <p:cNvSpPr>
            <a:spLocks noChangeArrowheads="1"/>
          </p:cNvSpPr>
          <p:nvPr/>
        </p:nvSpPr>
        <p:spPr bwMode="auto">
          <a:xfrm>
            <a:off x="511597" y="5174560"/>
            <a:ext cx="82089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/>
              <a:t>Файл подкачки</a:t>
            </a:r>
            <a:r>
              <a:rPr lang="ru-RU" altLang="ru-RU" sz="1600" dirty="0"/>
              <a:t> (Pagefile.sys) — это скрытый файл на жестком диске компьютера, который используется </a:t>
            </a:r>
            <a:r>
              <a:rPr lang="ru-RU" altLang="ru-RU" sz="1600" dirty="0" err="1"/>
              <a:t>Windows</a:t>
            </a:r>
            <a:r>
              <a:rPr lang="ru-RU" altLang="ru-RU" sz="1600" dirty="0"/>
              <a:t> для хранения определенных данных, которые уже не помещаются в оперативной памяти компьютера. Файл подкачки и физическая память вместе составляют </a:t>
            </a:r>
            <a:r>
              <a:rPr lang="ru-RU" altLang="ru-RU" sz="1600" b="1" dirty="0"/>
              <a:t>виртуальную память</a:t>
            </a:r>
            <a:r>
              <a:rPr lang="ru-RU" altLang="ru-RU" sz="1600" dirty="0"/>
              <a:t>. </a:t>
            </a:r>
            <a:r>
              <a:rPr lang="ru-RU" altLang="ru-RU" sz="1600" dirty="0">
                <a:hlinkClick r:id="rId3"/>
              </a:rPr>
              <a:t>Как увеличить файл подкачки и виртуальную память</a:t>
            </a:r>
            <a:endParaRPr lang="en-US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1597" y="4462525"/>
            <a:ext cx="2766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Материнские платы с </a:t>
            </a:r>
            <a:r>
              <a:rPr lang="en-US" altLang="ru-RU" sz="1400" dirty="0" smtClean="0">
                <a:solidFill>
                  <a:schemeClr val="accent2">
                    <a:lumMod val="75000"/>
                  </a:schemeClr>
                </a:solidFill>
              </a:rPr>
              <a:t>DDR 4 </a:t>
            </a:r>
            <a:endParaRPr lang="ru-RU" alt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не мог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т поддерживать </a:t>
            </a:r>
            <a:r>
              <a:rPr lang="en-US" altLang="ru-RU" sz="1400" dirty="0" smtClean="0">
                <a:solidFill>
                  <a:schemeClr val="accent2">
                    <a:lumMod val="75000"/>
                  </a:schemeClr>
                </a:solidFill>
              </a:rPr>
              <a:t>DDR 5.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851045"/>
            <a:ext cx="3672408" cy="179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3106738" cy="811213"/>
          </a:xfrm>
        </p:spPr>
        <p:txBody>
          <a:bodyPr/>
          <a:lstStyle/>
          <a:p>
            <a:pPr eaLnBrk="1" hangingPunct="1"/>
            <a:r>
              <a:rPr lang="en-US" altLang="ru-RU" sz="3200" b="1" smtClean="0"/>
              <a:t>Flash-</a:t>
            </a:r>
            <a:r>
              <a:rPr lang="ru-RU" altLang="ru-RU" sz="3200" b="1" smtClean="0"/>
              <a:t>память</a:t>
            </a:r>
            <a:endParaRPr lang="ru-RU" altLang="ru-RU" sz="1800" b="1" smtClean="0"/>
          </a:p>
        </p:txBody>
      </p:sp>
      <p:pic>
        <p:nvPicPr>
          <p:cNvPr id="11267" name="Picture 10" descr="Flash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7283" y="77788"/>
            <a:ext cx="5832475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Flash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509" y="4076700"/>
            <a:ext cx="6408737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14"/>
          <p:cNvSpPr>
            <a:spLocks noChangeArrowheads="1"/>
          </p:cNvSpPr>
          <p:nvPr/>
        </p:nvSpPr>
        <p:spPr bwMode="auto">
          <a:xfrm>
            <a:off x="323850" y="1268413"/>
            <a:ext cx="38163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1</a:t>
            </a:r>
            <a:r>
              <a:rPr lang="ru-RU" altLang="ru-RU" sz="1800" dirty="0"/>
              <a:t>. Для внутренней памяти </a:t>
            </a:r>
            <a:r>
              <a:rPr lang="en-US" altLang="ru-RU" sz="1800" dirty="0" smtClean="0"/>
              <a:t>BIOS,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2. Внешняя память – </a:t>
            </a:r>
            <a:r>
              <a:rPr lang="ru-RU" altLang="ru-RU" sz="1800" dirty="0" smtClean="0"/>
              <a:t>брелоки</a:t>
            </a:r>
            <a:r>
              <a:rPr lang="en-US" altLang="ru-RU" sz="1800" dirty="0" smtClean="0"/>
              <a:t>,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3. </a:t>
            </a:r>
            <a:r>
              <a:rPr lang="ru-RU" altLang="ru-RU" sz="1800" dirty="0" smtClean="0"/>
              <a:t>Диски </a:t>
            </a:r>
            <a:r>
              <a:rPr lang="en-US" altLang="ru-RU" sz="1800" dirty="0" smtClean="0"/>
              <a:t>SSD,</a:t>
            </a:r>
            <a:r>
              <a:rPr lang="en-US" altLang="ru-RU" sz="1800" dirty="0"/>
              <a:t/>
            </a:r>
            <a:br>
              <a:rPr lang="en-US" altLang="ru-RU" sz="1800" dirty="0"/>
            </a:br>
            <a:r>
              <a:rPr lang="en-US" altLang="ru-RU" sz="1800" dirty="0"/>
              <a:t>…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2772</TotalTime>
  <Words>523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Roboto</vt:lpstr>
      <vt:lpstr>Tahoma</vt:lpstr>
      <vt:lpstr>Times New Roman</vt:lpstr>
      <vt:lpstr>Verdana</vt:lpstr>
      <vt:lpstr>Wingdings</vt:lpstr>
      <vt:lpstr>Пиксел</vt:lpstr>
      <vt:lpstr>Схема материнской платы</vt:lpstr>
      <vt:lpstr>Материнская плата</vt:lpstr>
      <vt:lpstr>Материнская плата ноутбука</vt:lpstr>
      <vt:lpstr>Процессоры (CPU)</vt:lpstr>
      <vt:lpstr>Охлаждение в игровых ноутбуках</vt:lpstr>
      <vt:lpstr>Многоядерные процессоры</vt:lpstr>
      <vt:lpstr>Презентация PowerPoint</vt:lpstr>
      <vt:lpstr>Модули памяти  DDR – Double Data Rate SDRAM (synchronous dynamic random access memory) Сильно влияют на производительность компьютера</vt:lpstr>
      <vt:lpstr>Flash-память</vt:lpstr>
      <vt:lpstr>Накопители памяти</vt:lpstr>
      <vt:lpstr>Видеокарта (видеоадаптер)</vt:lpstr>
      <vt:lpstr>Видеокарты на материнской плате</vt:lpstr>
      <vt:lpstr>ЖК-мониторы (LCD) </vt:lpstr>
      <vt:lpstr>LED/OLED – современные мониторы  (light-emitting diode)</vt:lpstr>
      <vt:lpstr>«Электронная бумага»</vt:lpstr>
      <vt:lpstr>Сканер</vt:lpstr>
      <vt:lpstr>Принтеры (лазерные, струйные)</vt:lpstr>
    </vt:vector>
  </TitlesOfParts>
  <Company>ДонНУ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Компьютеры (слайды лекций для аспирантов ДонНУ)</dc:title>
  <dc:creator>Толстых В. К.</dc:creator>
  <cp:lastModifiedBy>Толстых Виктор Константинович</cp:lastModifiedBy>
  <cp:revision>544</cp:revision>
  <cp:lastPrinted>1601-01-01T00:00:00Z</cp:lastPrinted>
  <dcterms:created xsi:type="dcterms:W3CDTF">2005-01-18T13:17:10Z</dcterms:created>
  <dcterms:modified xsi:type="dcterms:W3CDTF">2022-02-08T08:27:10Z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