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sldIdLst>
    <p:sldId id="263" r:id="rId2"/>
    <p:sldId id="344" r:id="rId3"/>
    <p:sldId id="343" r:id="rId4"/>
    <p:sldId id="265" r:id="rId5"/>
    <p:sldId id="286" r:id="rId6"/>
    <p:sldId id="345" r:id="rId7"/>
    <p:sldId id="321" r:id="rId8"/>
    <p:sldId id="322" r:id="rId9"/>
    <p:sldId id="285" r:id="rId10"/>
    <p:sldId id="292" r:id="rId11"/>
    <p:sldId id="283" r:id="rId12"/>
    <p:sldId id="318" r:id="rId13"/>
    <p:sldId id="264" r:id="rId14"/>
    <p:sldId id="320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00"/>
    <a:srgbClr val="EAEAEA"/>
    <a:srgbClr val="0099FF"/>
    <a:srgbClr val="66CCFF"/>
    <a:srgbClr val="CC0000"/>
    <a:srgbClr val="FF0066"/>
    <a:srgbClr val="3BB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3ED1ED-ED28-4B11-9048-21B666835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E441B-AFC1-47D7-B790-B4EB1653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8444-08A7-4974-B5E8-72CA38AA8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D317-E571-43FB-923D-CAF7ABE8D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2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42DC-26A4-48F8-B02A-5EFB83FE1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2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49B7-8EF8-42E0-8910-0E63F721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706B-CC88-423C-B465-EDF8AEA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1F23-1FD4-4A6A-A124-247DC959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7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05DC-8A8E-4DD0-BC18-40B582B5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759C-9484-4E02-8292-BD26C6E58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1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E4D5-D877-4F14-9A7A-0A2C36F0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D611-9B86-44AF-A25E-DA58BE779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25838-22FA-47D9-88D2-0BAAC5DB2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0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86E5-8600-4AC9-B699-6DDB20000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00F46C8-A0D6-47E5-BBDB-F7A5C9CA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nu.edu.u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476250"/>
            <a:ext cx="4681537" cy="792163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Топологии сетей</a:t>
            </a:r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44386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520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Line 19"/>
          <p:cNvSpPr>
            <a:spLocks noChangeShapeType="1"/>
          </p:cNvSpPr>
          <p:nvPr/>
        </p:nvSpPr>
        <p:spPr bwMode="auto">
          <a:xfrm flipH="1">
            <a:off x="3492500" y="2205038"/>
            <a:ext cx="10795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33718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Line 21"/>
          <p:cNvSpPr>
            <a:spLocks noChangeShapeType="1"/>
          </p:cNvSpPr>
          <p:nvPr/>
        </p:nvSpPr>
        <p:spPr bwMode="auto">
          <a:xfrm flipH="1">
            <a:off x="5867400" y="2205038"/>
            <a:ext cx="1441450" cy="122396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323850" y="4076700"/>
            <a:ext cx="35274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Высокая надежность, обусловленная избыточностью физических связей, простота диагностики.</a:t>
            </a:r>
          </a:p>
          <a:p>
            <a:pPr eaLnBrk="1" hangingPunct="1"/>
            <a:r>
              <a:rPr lang="ru-RU" altLang="ru-RU" sz="1200">
                <a:solidFill>
                  <a:srgbClr val="CC0000"/>
                </a:solidFill>
              </a:rPr>
              <a:t>Необходимость наличия у каждого компьютера сети большого числа коммуникационных портов. </a:t>
            </a:r>
          </a:p>
          <a:p>
            <a:pPr eaLnBrk="1" hangingPunct="1"/>
            <a:r>
              <a:rPr lang="ru-RU" altLang="ru-RU" sz="1200">
                <a:solidFill>
                  <a:srgbClr val="CC0000"/>
                </a:solidFill>
              </a:rPr>
              <a:t>Необходимость выделения отдельной электрической линии связи для каждой пары компьютеров. Вышеперечисленное обуславливает высокую стоимость сотовой сети. Сложность инсталляции и</a:t>
            </a:r>
            <a:r>
              <a:rPr lang="en-US" altLang="ru-RU" sz="1200">
                <a:solidFill>
                  <a:srgbClr val="CC0000"/>
                </a:solidFill>
              </a:rPr>
              <a:t> </a:t>
            </a:r>
            <a:r>
              <a:rPr lang="ru-RU" altLang="ru-RU" sz="1200">
                <a:solidFill>
                  <a:srgbClr val="CC0000"/>
                </a:solidFill>
              </a:rPr>
              <a:t>реконфигурации.</a:t>
            </a:r>
            <a:endParaRPr lang="ru-RU" altLang="ru-RU"/>
          </a:p>
        </p:txBody>
      </p:sp>
      <p:sp>
        <p:nvSpPr>
          <p:cNvPr id="4106" name="Text Box 23"/>
          <p:cNvSpPr txBox="1">
            <a:spLocks noChangeArrowheads="1"/>
          </p:cNvSpPr>
          <p:nvPr/>
        </p:nvSpPr>
        <p:spPr bwMode="auto">
          <a:xfrm>
            <a:off x="3995738" y="5229225"/>
            <a:ext cx="49688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Низкая стоимость. Простота расширения (простота подключения новых узлов и объединения двух подсетей с помощью повторителя). </a:t>
            </a:r>
            <a:br>
              <a:rPr lang="ru-RU" altLang="ru-RU" sz="1200"/>
            </a:br>
            <a:r>
              <a:rPr lang="ru-RU" altLang="ru-RU" sz="1200">
                <a:solidFill>
                  <a:srgbClr val="CC0000"/>
                </a:solidFill>
              </a:rPr>
              <a:t>Низкая производительность. Низкая надежность (частые дефекты кабелей и разъемов). Сложность диагностики при разрыве кабеля или отказе разъема. Любой дефект кабеля или разъема приводит к неработоспособности всей сети.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6438" y="1341438"/>
            <a:ext cx="3522662" cy="4319587"/>
          </a:xfr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754438" cy="102711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Настройка сети</a:t>
            </a:r>
          </a:p>
        </p:txBody>
      </p:sp>
      <p:pic>
        <p:nvPicPr>
          <p:cNvPr id="12292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05263"/>
            <a:ext cx="3455987" cy="2808287"/>
          </a:xfrm>
          <a:noFill/>
        </p:spPr>
      </p:pic>
      <p:pic>
        <p:nvPicPr>
          <p:cNvPr id="12293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981075"/>
            <a:ext cx="4027488" cy="4535488"/>
          </a:xfrm>
          <a:noFill/>
        </p:spPr>
      </p:pic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3708400" y="5949950"/>
            <a:ext cx="3168650" cy="527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/>
              <a:t>Позволяет другим компьютерам получать доступ к вашим ресурсам</a:t>
            </a:r>
          </a:p>
        </p:txBody>
      </p:sp>
      <p:sp>
        <p:nvSpPr>
          <p:cNvPr id="12295" name="Line 18"/>
          <p:cNvSpPr>
            <a:spLocks noChangeShapeType="1"/>
          </p:cNvSpPr>
          <p:nvPr/>
        </p:nvSpPr>
        <p:spPr bwMode="auto">
          <a:xfrm flipH="1" flipV="1">
            <a:off x="971550" y="5013325"/>
            <a:ext cx="27368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9"/>
          <p:cNvSpPr>
            <a:spLocks noChangeShapeType="1"/>
          </p:cNvSpPr>
          <p:nvPr/>
        </p:nvSpPr>
        <p:spPr bwMode="auto">
          <a:xfrm flipH="1" flipV="1">
            <a:off x="1042988" y="4797425"/>
            <a:ext cx="6492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20"/>
          <p:cNvSpPr>
            <a:spLocks noChangeShapeType="1"/>
          </p:cNvSpPr>
          <p:nvPr/>
        </p:nvSpPr>
        <p:spPr bwMode="auto">
          <a:xfrm flipV="1">
            <a:off x="1116013" y="3500438"/>
            <a:ext cx="194310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 flipV="1">
            <a:off x="4716463" y="3429000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22"/>
          <p:cNvSpPr>
            <a:spLocks noChangeShapeType="1"/>
          </p:cNvSpPr>
          <p:nvPr/>
        </p:nvSpPr>
        <p:spPr bwMode="auto">
          <a:xfrm flipH="1">
            <a:off x="1619250" y="3933825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41400"/>
            <a:ext cx="579596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0"/>
          <p:cNvSpPr>
            <a:spLocks noChangeArrowheads="1"/>
          </p:cNvSpPr>
          <p:nvPr/>
        </p:nvSpPr>
        <p:spPr bwMode="auto">
          <a:xfrm>
            <a:off x="755650" y="1412875"/>
            <a:ext cx="2160588" cy="86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133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043363" cy="668338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Доменные адреса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68313" y="4797425"/>
            <a:ext cx="4100512" cy="1552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65100"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Классический список </a:t>
            </a:r>
            <a:r>
              <a:rPr lang="ru-RU" altLang="ru-RU" sz="1200" b="1" i="1"/>
              <a:t>доменов верхнего уровня:</a:t>
            </a:r>
            <a:endParaRPr lang="ru-RU" altLang="ru-RU" sz="1200" b="1"/>
          </a:p>
          <a:p>
            <a:pPr eaLnBrk="1" hangingPunct="1"/>
            <a:r>
              <a:rPr lang="ru-RU" altLang="ru-RU" sz="1200"/>
              <a:t>• com — коммерческие организации;</a:t>
            </a:r>
          </a:p>
          <a:p>
            <a:pPr eaLnBrk="1" hangingPunct="1"/>
            <a:r>
              <a:rPr lang="ru-RU" altLang="ru-RU" sz="1200"/>
              <a:t>• edu — образовательные учреждения;</a:t>
            </a:r>
          </a:p>
          <a:p>
            <a:pPr eaLnBrk="1" hangingPunct="1"/>
            <a:r>
              <a:rPr lang="ru-RU" altLang="ru-RU" sz="1200"/>
              <a:t>• org — некоммерческие организации;</a:t>
            </a:r>
          </a:p>
          <a:p>
            <a:pPr eaLnBrk="1" hangingPunct="1"/>
            <a:r>
              <a:rPr lang="ru-RU" altLang="ru-RU" sz="1200"/>
              <a:t>• net — сети (крупные сети, входящие в Internet);    </a:t>
            </a:r>
          </a:p>
          <a:p>
            <a:pPr eaLnBrk="1" hangingPunct="1"/>
            <a:r>
              <a:rPr lang="ru-RU" altLang="ru-RU" sz="1200"/>
              <a:t>• gov — невоенные правительственные учреждения;</a:t>
            </a:r>
          </a:p>
          <a:p>
            <a:pPr eaLnBrk="1" hangingPunct="1"/>
            <a:r>
              <a:rPr lang="ru-RU" altLang="ru-RU" sz="1200"/>
              <a:t>• mil — военные правительственные учреждения;</a:t>
            </a:r>
          </a:p>
          <a:p>
            <a:pPr eaLnBrk="1" hangingPunct="1"/>
            <a:r>
              <a:rPr lang="ru-RU" altLang="ru-RU" sz="1200"/>
              <a:t>• </a:t>
            </a:r>
            <a:r>
              <a:rPr lang="ru-RU" altLang="ru-RU" sz="1200" i="1"/>
              <a:t>хх — </a:t>
            </a:r>
            <a:r>
              <a:rPr lang="ru-RU" altLang="ru-RU" sz="1200"/>
              <a:t>двухбуквенные обозначения стран.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5435600" y="4149725"/>
            <a:ext cx="3527425" cy="6683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99FF"/>
                </a:solidFill>
              </a:rPr>
              <a:t>Поиск </a:t>
            </a:r>
            <a:r>
              <a:rPr lang="en-US" altLang="ru-RU" sz="1400" b="1">
                <a:solidFill>
                  <a:srgbClr val="0099FF"/>
                </a:solidFill>
              </a:rPr>
              <a:t>IP</a:t>
            </a:r>
            <a:r>
              <a:rPr lang="ru-RU" altLang="ru-RU" sz="1400" b="1">
                <a:solidFill>
                  <a:srgbClr val="0099FF"/>
                </a:solidFill>
              </a:rPr>
              <a:t> адреса </a:t>
            </a:r>
            <a:r>
              <a:rPr lang="ru-RU" altLang="ru-RU" sz="1400" b="1"/>
              <a:t> – </a:t>
            </a:r>
            <a:r>
              <a:rPr lang="en-US" altLang="ru-RU" sz="1400" b="1">
                <a:solidFill>
                  <a:schemeClr val="hlink"/>
                </a:solidFill>
              </a:rPr>
              <a:t>whitehouse.gov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250825" y="2997200"/>
            <a:ext cx="4752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ru-RU" b="1"/>
              <a:t>URL</a:t>
            </a:r>
            <a:r>
              <a:rPr lang="ru-RU" altLang="ru-RU" b="1"/>
              <a:t> стандарт:</a:t>
            </a:r>
            <a:br>
              <a:rPr lang="ru-RU" altLang="ru-RU" b="1"/>
            </a:br>
            <a:r>
              <a:rPr lang="ru-RU" altLang="ru-RU" sz="1200" b="1">
                <a:solidFill>
                  <a:srgbClr val="FF0066"/>
                </a:solidFill>
              </a:rPr>
              <a:t>протокол</a:t>
            </a:r>
            <a:r>
              <a:rPr lang="ru-RU" altLang="ru-RU" sz="1200" b="1"/>
              <a:t>://</a:t>
            </a:r>
            <a:r>
              <a:rPr lang="ru-RU" altLang="ru-RU" sz="1200" b="1">
                <a:solidFill>
                  <a:srgbClr val="FF0066"/>
                </a:solidFill>
              </a:rPr>
              <a:t>адрес сервера</a:t>
            </a:r>
            <a:r>
              <a:rPr lang="ru-RU" altLang="ru-RU" sz="1200" b="1"/>
              <a:t>/</a:t>
            </a:r>
            <a:r>
              <a:rPr lang="ru-RU" altLang="ru-RU" sz="1200" b="1">
                <a:solidFill>
                  <a:srgbClr val="FF0066"/>
                </a:solidFill>
              </a:rPr>
              <a:t>путь к ресурсу</a:t>
            </a:r>
            <a:r>
              <a:rPr lang="ru-RU" altLang="ru-RU" sz="1200" b="1"/>
              <a:t>/</a:t>
            </a:r>
            <a:r>
              <a:rPr lang="ru-RU" altLang="ru-RU" sz="1200" b="1">
                <a:solidFill>
                  <a:srgbClr val="FF0066"/>
                </a:solidFill>
              </a:rPr>
              <a:t>имя ресурса</a:t>
            </a:r>
            <a:br>
              <a:rPr lang="ru-RU" altLang="ru-RU" sz="1200" b="1">
                <a:solidFill>
                  <a:srgbClr val="FF0066"/>
                </a:solidFill>
              </a:rPr>
            </a:br>
            <a:r>
              <a:rPr lang="ru-RU" altLang="ru-RU" sz="1200" b="1"/>
              <a:t>например,</a:t>
            </a:r>
            <a:br>
              <a:rPr lang="ru-RU" altLang="ru-RU" sz="1200" b="1"/>
            </a:br>
            <a:r>
              <a:rPr lang="en-US" altLang="ru-RU" sz="1200" b="1">
                <a:solidFill>
                  <a:srgbClr val="FF0066"/>
                </a:solidFill>
              </a:rPr>
              <a:t>http</a:t>
            </a:r>
            <a:r>
              <a:rPr lang="en-US" altLang="ru-RU" sz="1200" b="1"/>
              <a:t>://</a:t>
            </a:r>
            <a:r>
              <a:rPr lang="en-US" altLang="ru-RU" sz="1200" b="1">
                <a:solidFill>
                  <a:srgbClr val="FF0066"/>
                </a:solidFill>
              </a:rPr>
              <a:t>www.donnu.edu.ua</a:t>
            </a:r>
            <a:r>
              <a:rPr lang="en-US" altLang="ru-RU" sz="1200" b="1"/>
              <a:t>/</a:t>
            </a:r>
            <a:r>
              <a:rPr lang="en-US" altLang="ru-RU" sz="1200" b="1">
                <a:solidFill>
                  <a:srgbClr val="FF0066"/>
                </a:solidFill>
              </a:rPr>
              <a:t>library</a:t>
            </a:r>
            <a:r>
              <a:rPr lang="en-US" altLang="ru-RU" sz="1200" b="1"/>
              <a:t>/</a:t>
            </a:r>
            <a:r>
              <a:rPr lang="en-US" altLang="ru-RU" sz="1200" b="1">
                <a:solidFill>
                  <a:srgbClr val="FF0066"/>
                </a:solidFill>
              </a:rPr>
              <a:t>index.asp</a:t>
            </a:r>
            <a:r>
              <a:rPr lang="ru-RU" altLang="ru-RU" sz="12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3320" name="Rectangle 49"/>
          <p:cNvSpPr>
            <a:spLocks noChangeArrowheads="1"/>
          </p:cNvSpPr>
          <p:nvPr/>
        </p:nvSpPr>
        <p:spPr bwMode="auto">
          <a:xfrm>
            <a:off x="755650" y="1379538"/>
            <a:ext cx="26654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600" b="1"/>
              <a:t>Например,</a:t>
            </a:r>
            <a:br>
              <a:rPr lang="ru-RU" altLang="ru-RU" sz="1600" b="1"/>
            </a:br>
            <a:r>
              <a:rPr lang="en-US" altLang="ru-RU" sz="1400" b="1">
                <a:solidFill>
                  <a:srgbClr val="0099FF"/>
                </a:solidFill>
                <a:hlinkClick r:id="rId3"/>
              </a:rPr>
              <a:t>www.donnu.edu.ua</a:t>
            </a:r>
            <a:r>
              <a:rPr lang="en-US" altLang="ru-RU" sz="1600" b="1">
                <a:solidFill>
                  <a:srgbClr val="0099FF"/>
                </a:solidFill>
              </a:rPr>
              <a:t/>
            </a:r>
            <a:br>
              <a:rPr lang="en-US" altLang="ru-RU" sz="1600" b="1">
                <a:solidFill>
                  <a:srgbClr val="0099FF"/>
                </a:solidFill>
              </a:rPr>
            </a:br>
            <a:r>
              <a:rPr lang="en-US" altLang="ru-RU" sz="1400" b="1" u="sng">
                <a:solidFill>
                  <a:schemeClr val="hlink"/>
                </a:solidFill>
              </a:rPr>
              <a:t>whitehouse.gov</a:t>
            </a:r>
            <a:endParaRPr lang="ru-RU" altLang="ru-RU" sz="1400" b="1" u="sng">
              <a:solidFill>
                <a:schemeClr val="hlink"/>
              </a:solidFill>
            </a:endParaRPr>
          </a:p>
        </p:txBody>
      </p:sp>
      <p:sp>
        <p:nvSpPr>
          <p:cNvPr id="13321" name="Text Box 51"/>
          <p:cNvSpPr txBox="1">
            <a:spLocks noChangeArrowheads="1"/>
          </p:cNvSpPr>
          <p:nvPr/>
        </p:nvSpPr>
        <p:spPr bwMode="auto">
          <a:xfrm>
            <a:off x="5867400" y="5876925"/>
            <a:ext cx="3097213" cy="527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Домен </a:t>
            </a:r>
            <a:r>
              <a:rPr lang="en-US" altLang="ru-RU" sz="1400" b="1"/>
              <a:t>s</a:t>
            </a:r>
            <a:r>
              <a:rPr lang="ru-RU" altLang="ru-RU" sz="1400" b="1"/>
              <a:t>ex.com вновь продан - за $12 млн.</a:t>
            </a:r>
            <a:endParaRPr lang="ru-RU" altLang="ru-RU" sz="1400"/>
          </a:p>
        </p:txBody>
      </p:sp>
      <p:sp>
        <p:nvSpPr>
          <p:cNvPr id="13322" name="Text Box 54"/>
          <p:cNvSpPr txBox="1">
            <a:spLocks noChangeArrowheads="1"/>
          </p:cNvSpPr>
          <p:nvPr/>
        </p:nvSpPr>
        <p:spPr bwMode="auto">
          <a:xfrm>
            <a:off x="7380288" y="14843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“.” – </a:t>
            </a:r>
            <a:r>
              <a:rPr lang="en-US" altLang="ru-RU" sz="1200"/>
              <a:t>13 </a:t>
            </a:r>
            <a:r>
              <a:rPr lang="ru-RU" altLang="ru-RU" sz="1200"/>
              <a:t>серверов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827088" y="620713"/>
            <a:ext cx="8066087" cy="8842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Основные способы подключения к </a:t>
            </a:r>
            <a:r>
              <a:rPr lang="en-US" altLang="ru-RU" sz="2800" b="1" smtClean="0"/>
              <a:t>Internet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000" b="1" smtClean="0">
                <a:solidFill>
                  <a:srgbClr val="00CC00"/>
                </a:solidFill>
              </a:rPr>
              <a:t>«Последняя миля»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468313" y="1844675"/>
            <a:ext cx="8280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ru-RU" b="1" dirty="0"/>
              <a:t>Dual-Up</a:t>
            </a:r>
            <a:r>
              <a:rPr lang="ru-RU" altLang="ru-RU" b="1" dirty="0"/>
              <a:t> </a:t>
            </a:r>
            <a:r>
              <a:rPr lang="ru-RU" altLang="ru-RU" dirty="0"/>
              <a:t>– классический модем</a:t>
            </a:r>
            <a:r>
              <a:rPr lang="ru-RU" altLang="ru-RU" b="1" dirty="0"/>
              <a:t> </a:t>
            </a:r>
            <a:r>
              <a:rPr lang="en-US" altLang="ru-RU" dirty="0">
                <a:solidFill>
                  <a:schemeClr val="accent2"/>
                </a:solidFill>
              </a:rPr>
              <a:t>(</a:t>
            </a:r>
            <a:r>
              <a:rPr lang="ru-RU" altLang="ru-RU" dirty="0">
                <a:solidFill>
                  <a:schemeClr val="accent2"/>
                </a:solidFill>
              </a:rPr>
              <a:t>отмирает</a:t>
            </a:r>
            <a:r>
              <a:rPr lang="en-US" altLang="ru-RU" dirty="0">
                <a:solidFill>
                  <a:schemeClr val="accent2"/>
                </a:solidFill>
              </a:rPr>
              <a:t>) </a:t>
            </a:r>
            <a:endParaRPr lang="en-US" altLang="ru-RU" b="1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/>
              <a:t>Оптоволоконные линии </a:t>
            </a:r>
            <a:r>
              <a:rPr lang="ru-RU" altLang="ru-RU" dirty="0">
                <a:solidFill>
                  <a:schemeClr val="accent2"/>
                </a:solidFill>
              </a:rPr>
              <a:t>– много километров, скорость</a:t>
            </a:r>
            <a:r>
              <a:rPr lang="ru-RU" altLang="ru-RU" dirty="0"/>
              <a:t> </a:t>
            </a:r>
            <a:r>
              <a:rPr lang="en-US" altLang="ru-RU" dirty="0" err="1">
                <a:solidFill>
                  <a:schemeClr val="accent2"/>
                </a:solidFill>
              </a:rPr>
              <a:t>Tbps</a:t>
            </a:r>
            <a:endParaRPr lang="en-US" altLang="ru-RU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/>
              <a:t>Мобильный интернет</a:t>
            </a:r>
            <a:r>
              <a:rPr lang="en-US" altLang="ru-RU" b="1" dirty="0"/>
              <a:t> </a:t>
            </a:r>
            <a:r>
              <a:rPr lang="ru-RU" altLang="ru-RU" dirty="0"/>
              <a:t>(</a:t>
            </a:r>
            <a:r>
              <a:rPr lang="ru-RU" altLang="ru-RU" sz="1400" dirty="0"/>
              <a:t>данные разбиваются на пакеты и отправляются получателю</a:t>
            </a:r>
            <a:r>
              <a:rPr lang="en-US" altLang="ru-RU" sz="1400" dirty="0"/>
              <a:t>, </a:t>
            </a:r>
            <a:r>
              <a:rPr lang="ru-RU" altLang="ru-RU" sz="1400" dirty="0"/>
              <a:t>где происходит их сборка</a:t>
            </a:r>
            <a:r>
              <a:rPr lang="en-US" altLang="ru-RU" sz="1400" dirty="0"/>
              <a:t>:</a:t>
            </a:r>
            <a:r>
              <a:rPr lang="ru-RU" altLang="ru-RU" dirty="0"/>
              <a:t> </a:t>
            </a:r>
            <a:r>
              <a:rPr lang="ru-RU" altLang="ru-RU" dirty="0" smtClean="0"/>
              <a:t>4</a:t>
            </a:r>
            <a:r>
              <a:rPr lang="en-US" altLang="ru-RU" dirty="0" smtClean="0"/>
              <a:t>G </a:t>
            </a:r>
            <a:r>
              <a:rPr lang="en-US" altLang="ru-RU" dirty="0">
                <a:solidFill>
                  <a:schemeClr val="accent2"/>
                </a:solidFill>
              </a:rPr>
              <a:t>- </a:t>
            </a:r>
            <a:r>
              <a:rPr lang="ru-RU" altLang="ru-RU" dirty="0" smtClean="0">
                <a:solidFill>
                  <a:schemeClr val="accent2"/>
                </a:solidFill>
              </a:rPr>
              <a:t>около 1 </a:t>
            </a:r>
            <a:r>
              <a:rPr lang="ru-RU" altLang="ru-RU" dirty="0">
                <a:solidFill>
                  <a:schemeClr val="accent2"/>
                </a:solidFill>
              </a:rPr>
              <a:t>Гбит/с</a:t>
            </a:r>
            <a:r>
              <a:rPr lang="en-US" altLang="ru-RU" dirty="0" smtClean="0"/>
              <a:t>, </a:t>
            </a:r>
            <a:r>
              <a:rPr lang="ru-RU" altLang="ru-RU" dirty="0"/>
              <a:t>5</a:t>
            </a:r>
            <a:r>
              <a:rPr lang="en-US" altLang="ru-RU" dirty="0" smtClean="0"/>
              <a:t>G </a:t>
            </a:r>
            <a:r>
              <a:rPr lang="en-US" altLang="ru-RU" dirty="0">
                <a:solidFill>
                  <a:schemeClr val="accent2"/>
                </a:solidFill>
              </a:rPr>
              <a:t>- </a:t>
            </a:r>
            <a:r>
              <a:rPr lang="ru-RU" altLang="ru-RU" dirty="0">
                <a:solidFill>
                  <a:schemeClr val="accent2"/>
                </a:solidFill>
              </a:rPr>
              <a:t>до </a:t>
            </a:r>
            <a:r>
              <a:rPr lang="ru-RU" altLang="ru-RU" dirty="0" smtClean="0">
                <a:solidFill>
                  <a:schemeClr val="accent2"/>
                </a:solidFill>
              </a:rPr>
              <a:t>35 Гбит/с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ru-RU" b="1" dirty="0"/>
              <a:t>Ethernet</a:t>
            </a:r>
            <a:r>
              <a:rPr lang="ru-RU" altLang="ru-RU" b="1" dirty="0"/>
              <a:t> </a:t>
            </a:r>
            <a:r>
              <a:rPr lang="ru-RU" altLang="ru-RU" dirty="0"/>
              <a:t>(витая пара в </a:t>
            </a:r>
            <a:r>
              <a:rPr lang="en-US" altLang="ru-RU" dirty="0"/>
              <a:t>LAN</a:t>
            </a:r>
            <a:r>
              <a:rPr lang="ru-RU" altLang="ru-RU" dirty="0"/>
              <a:t> провайдера)</a:t>
            </a:r>
            <a:r>
              <a:rPr lang="ru-RU" altLang="ru-RU" dirty="0">
                <a:solidFill>
                  <a:schemeClr val="accent2"/>
                </a:solidFill>
              </a:rPr>
              <a:t> – около 100 м, </a:t>
            </a:r>
            <a:br>
              <a:rPr lang="ru-RU" altLang="ru-RU" dirty="0">
                <a:solidFill>
                  <a:schemeClr val="accent2"/>
                </a:solidFill>
              </a:rPr>
            </a:br>
            <a:r>
              <a:rPr lang="ru-RU" altLang="ru-RU" dirty="0">
                <a:solidFill>
                  <a:schemeClr val="accent2"/>
                </a:solidFill>
              </a:rPr>
              <a:t>скорость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10 </a:t>
            </a:r>
            <a:r>
              <a:rPr lang="en-US" altLang="ru-RU" dirty="0">
                <a:solidFill>
                  <a:schemeClr val="accent2"/>
                </a:solidFill>
              </a:rPr>
              <a:t>Mbps –</a:t>
            </a:r>
            <a:r>
              <a:rPr lang="ru-RU" altLang="ru-RU" dirty="0">
                <a:solidFill>
                  <a:schemeClr val="accent2"/>
                </a:solidFill>
              </a:rPr>
              <a:t> 100 </a:t>
            </a:r>
            <a:r>
              <a:rPr lang="en-US" altLang="ru-RU" dirty="0" err="1">
                <a:solidFill>
                  <a:schemeClr val="accent2"/>
                </a:solidFill>
              </a:rPr>
              <a:t>Gbps</a:t>
            </a:r>
            <a:endParaRPr lang="en-US" altLang="ru-RU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ru-RU" b="1" dirty="0"/>
              <a:t>ADSL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ru-RU" altLang="ru-RU" dirty="0">
                <a:solidFill>
                  <a:schemeClr val="accent2"/>
                </a:solidFill>
              </a:rPr>
              <a:t>–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3 км, скорость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до </a:t>
            </a:r>
            <a:r>
              <a:rPr lang="ru-RU" altLang="ru-RU" dirty="0" smtClean="0">
                <a:solidFill>
                  <a:schemeClr val="accent2"/>
                </a:solidFill>
              </a:rPr>
              <a:t>25 </a:t>
            </a:r>
            <a:r>
              <a:rPr lang="en-US" altLang="ru-RU" dirty="0">
                <a:solidFill>
                  <a:schemeClr val="accent2"/>
                </a:solidFill>
              </a:rPr>
              <a:t>Mbps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/>
              <a:t>Кабельное </a:t>
            </a:r>
            <a:r>
              <a:rPr lang="en-US" altLang="ru-RU" b="1" dirty="0"/>
              <a:t>TV </a:t>
            </a:r>
            <a:r>
              <a:rPr lang="ru-RU" altLang="ru-RU" dirty="0">
                <a:solidFill>
                  <a:schemeClr val="accent2"/>
                </a:solidFill>
              </a:rPr>
              <a:t>–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скорость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до </a:t>
            </a:r>
            <a:r>
              <a:rPr lang="en-US" altLang="ru-RU" dirty="0">
                <a:solidFill>
                  <a:schemeClr val="accent2"/>
                </a:solidFill>
              </a:rPr>
              <a:t>30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  <a:r>
              <a:rPr lang="en-US" altLang="ru-RU" dirty="0">
                <a:solidFill>
                  <a:schemeClr val="accent2"/>
                </a:solidFill>
              </a:rPr>
              <a:t>Mbps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  <a:endParaRPr lang="ru-RU" altLang="ru-RU" b="1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ru-RU" b="1" dirty="0"/>
              <a:t>TV</a:t>
            </a:r>
            <a:r>
              <a:rPr lang="uk-UA" altLang="ru-RU" b="1" dirty="0"/>
              <a:t>-</a:t>
            </a:r>
            <a:r>
              <a:rPr lang="uk-UA" altLang="ru-RU" b="1" dirty="0" err="1"/>
              <a:t>спутники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–</a:t>
            </a:r>
            <a:r>
              <a:rPr lang="ru-RU" altLang="ru-RU" b="1" dirty="0"/>
              <a:t> </a:t>
            </a:r>
            <a:r>
              <a:rPr lang="en-US" altLang="ru-RU" dirty="0">
                <a:solidFill>
                  <a:schemeClr val="accent2"/>
                </a:solidFill>
              </a:rPr>
              <a:t>(</a:t>
            </a:r>
            <a:r>
              <a:rPr lang="ru-RU" altLang="ru-RU" dirty="0">
                <a:solidFill>
                  <a:schemeClr val="accent2"/>
                </a:solidFill>
              </a:rPr>
              <a:t>одностороннее подключение</a:t>
            </a:r>
            <a:r>
              <a:rPr lang="en-US" altLang="ru-RU" dirty="0">
                <a:solidFill>
                  <a:schemeClr val="accent2"/>
                </a:solidFill>
              </a:rPr>
              <a:t>) </a:t>
            </a:r>
            <a:r>
              <a:rPr lang="ru-RU" altLang="ru-RU" dirty="0">
                <a:solidFill>
                  <a:schemeClr val="accent2"/>
                </a:solidFill>
              </a:rPr>
              <a:t>скорость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до 500 </a:t>
            </a:r>
            <a:r>
              <a:rPr lang="en-US" altLang="ru-RU" dirty="0">
                <a:solidFill>
                  <a:schemeClr val="accent2"/>
                </a:solidFill>
              </a:rPr>
              <a:t>Mbps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  <a:endParaRPr lang="uk-UA" altLang="ru-RU" b="1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ru-RU" b="1" dirty="0"/>
              <a:t>Wi</a:t>
            </a:r>
            <a:r>
              <a:rPr lang="ru-RU" altLang="ru-RU" b="1" dirty="0"/>
              <a:t>-</a:t>
            </a:r>
            <a:r>
              <a:rPr lang="en-US" altLang="ru-RU" b="1" dirty="0"/>
              <a:t>Fi </a:t>
            </a:r>
            <a:r>
              <a:rPr lang="en-US" altLang="ru-RU" dirty="0">
                <a:solidFill>
                  <a:schemeClr val="accent2"/>
                </a:solidFill>
              </a:rPr>
              <a:t>(</a:t>
            </a:r>
            <a:r>
              <a:rPr lang="ru-RU" altLang="ru-RU" dirty="0" err="1">
                <a:solidFill>
                  <a:schemeClr val="accent2"/>
                </a:solidFill>
              </a:rPr>
              <a:t>м.б</a:t>
            </a:r>
            <a:r>
              <a:rPr lang="ru-RU" altLang="ru-RU" dirty="0">
                <a:solidFill>
                  <a:schemeClr val="accent2"/>
                </a:solidFill>
              </a:rPr>
              <a:t>. наилучший</a:t>
            </a:r>
            <a:r>
              <a:rPr lang="en-US" altLang="ru-RU" dirty="0">
                <a:solidFill>
                  <a:schemeClr val="accent2"/>
                </a:solidFill>
              </a:rPr>
              <a:t>) </a:t>
            </a:r>
            <a:r>
              <a:rPr lang="ru-RU" altLang="ru-RU" dirty="0">
                <a:solidFill>
                  <a:schemeClr val="accent2"/>
                </a:solidFill>
              </a:rPr>
              <a:t>–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ru-RU" altLang="ru-RU" dirty="0">
                <a:solidFill>
                  <a:schemeClr val="accent2"/>
                </a:solidFill>
              </a:rPr>
              <a:t>сотни </a:t>
            </a:r>
            <a:r>
              <a:rPr lang="ru-RU" altLang="ru-RU" dirty="0" smtClean="0">
                <a:solidFill>
                  <a:schemeClr val="accent2"/>
                </a:solidFill>
              </a:rPr>
              <a:t>метров,</a:t>
            </a:r>
            <a:r>
              <a:rPr lang="ru-RU" altLang="ru-RU" dirty="0" smtClean="0">
                <a:solidFill>
                  <a:schemeClr val="accent2"/>
                </a:solidFill>
              </a:rPr>
              <a:t> до</a:t>
            </a:r>
            <a:r>
              <a:rPr lang="ru-RU" altLang="ru-RU" dirty="0" smtClean="0">
                <a:solidFill>
                  <a:schemeClr val="accent2"/>
                </a:solidFill>
              </a:rPr>
              <a:t> </a:t>
            </a:r>
            <a:r>
              <a:rPr lang="ru-RU" altLang="ru-RU" dirty="0">
                <a:solidFill>
                  <a:schemeClr val="accent2"/>
                </a:solidFill>
              </a:rPr>
              <a:t>10 </a:t>
            </a:r>
            <a:r>
              <a:rPr lang="ru-RU" altLang="ru-RU" dirty="0" smtClean="0">
                <a:solidFill>
                  <a:schemeClr val="accent2"/>
                </a:solidFill>
              </a:rPr>
              <a:t>км; 6</a:t>
            </a:r>
            <a:r>
              <a:rPr lang="en-US" altLang="ru-RU" dirty="0" smtClean="0">
                <a:solidFill>
                  <a:schemeClr val="accent2"/>
                </a:solidFill>
              </a:rPr>
              <a:t>G – </a:t>
            </a:r>
            <a:r>
              <a:rPr lang="ru-RU" altLang="ru-RU" dirty="0" smtClean="0">
                <a:solidFill>
                  <a:schemeClr val="accent2"/>
                </a:solidFill>
              </a:rPr>
              <a:t>до </a:t>
            </a:r>
            <a:r>
              <a:rPr lang="en-US" altLang="ru-RU" dirty="0">
                <a:solidFill>
                  <a:schemeClr val="accent2"/>
                </a:solidFill>
              </a:rPr>
              <a:t>11 </a:t>
            </a:r>
            <a:r>
              <a:rPr lang="en-US" altLang="ru-RU" dirty="0" err="1">
                <a:solidFill>
                  <a:schemeClr val="accent2"/>
                </a:solidFill>
              </a:rPr>
              <a:t>Gbps</a:t>
            </a:r>
            <a:endParaRPr lang="ru-RU" altLang="ru-RU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/>
              <a:t>Электросеть </a:t>
            </a:r>
            <a:r>
              <a:rPr lang="ru-RU" altLang="ru-RU" dirty="0">
                <a:solidFill>
                  <a:schemeClr val="accent2"/>
                </a:solidFill>
              </a:rPr>
              <a:t>–</a:t>
            </a:r>
            <a:r>
              <a:rPr lang="ru-RU" altLang="ru-RU" b="1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десятки, сотни метров,</a:t>
            </a:r>
            <a:r>
              <a:rPr lang="ru-RU" altLang="ru-RU" b="1" dirty="0"/>
              <a:t> </a:t>
            </a:r>
            <a:r>
              <a:rPr lang="ru-RU" altLang="ru-RU" dirty="0">
                <a:solidFill>
                  <a:schemeClr val="accent2"/>
                </a:solidFill>
              </a:rPr>
              <a:t>скорость</a:t>
            </a:r>
            <a:r>
              <a:rPr lang="ru-RU" altLang="ru-RU" dirty="0"/>
              <a:t> </a:t>
            </a:r>
            <a:r>
              <a:rPr lang="en-US" altLang="ru-RU" dirty="0">
                <a:solidFill>
                  <a:schemeClr val="accent2"/>
                </a:solidFill>
              </a:rPr>
              <a:t>14</a:t>
            </a:r>
            <a:r>
              <a:rPr lang="ru-RU" altLang="ru-RU" dirty="0">
                <a:solidFill>
                  <a:schemeClr val="accent2"/>
                </a:solidFill>
              </a:rPr>
              <a:t> </a:t>
            </a:r>
            <a:r>
              <a:rPr lang="en-US" altLang="ru-RU" dirty="0">
                <a:solidFill>
                  <a:schemeClr val="accent2"/>
                </a:solidFill>
              </a:rPr>
              <a:t>Mbps</a:t>
            </a:r>
            <a:r>
              <a:rPr lang="ru-RU" altLang="ru-RU" dirty="0">
                <a:solidFill>
                  <a:schemeClr val="accent2"/>
                </a:solidFill>
              </a:rPr>
              <a:t> – 220 </a:t>
            </a:r>
            <a:r>
              <a:rPr lang="en-US" altLang="ru-RU" dirty="0">
                <a:solidFill>
                  <a:schemeClr val="accent2"/>
                </a:solidFill>
              </a:rPr>
              <a:t>Mbps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339975" y="6165850"/>
            <a:ext cx="369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Понятие выделенного канала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ант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2071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 descr="Wi-F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903788"/>
            <a:ext cx="2016125" cy="195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Радиодоступ</a:t>
            </a:r>
            <a:r>
              <a:rPr lang="en-US" altLang="ru-RU" sz="3200" b="1" smtClean="0"/>
              <a:t> LAN (Wi</a:t>
            </a:r>
            <a:r>
              <a:rPr lang="en-US" altLang="ru-RU" sz="3200" smtClean="0">
                <a:solidFill>
                  <a:schemeClr val="accent2"/>
                </a:solidFill>
              </a:rPr>
              <a:t>reless</a:t>
            </a:r>
            <a:r>
              <a:rPr lang="en-US" altLang="ru-RU" sz="3200" b="1" smtClean="0"/>
              <a:t>-Fi</a:t>
            </a:r>
            <a:r>
              <a:rPr lang="en-US" altLang="ru-RU" sz="3200" smtClean="0">
                <a:solidFill>
                  <a:schemeClr val="accent2"/>
                </a:solidFill>
              </a:rPr>
              <a:t>delity</a:t>
            </a:r>
            <a:r>
              <a:rPr lang="en-US" altLang="ru-RU" sz="3200" b="1" smtClean="0"/>
              <a:t>)</a:t>
            </a:r>
            <a:endParaRPr lang="ru-RU" altLang="ru-RU" sz="3200" b="1" smtClean="0"/>
          </a:p>
        </p:txBody>
      </p:sp>
      <p:pic>
        <p:nvPicPr>
          <p:cNvPr id="18437" name="Picture 7" descr="Радио адапте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232025" cy="164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8" descr="Беспроводные коммутаторы - Алгоритм работ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557338"/>
            <a:ext cx="6948487" cy="335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9" descr="Точка доступ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4437063"/>
            <a:ext cx="2025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4284663" y="5373688"/>
            <a:ext cx="2879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/>
              <a:t>Много антенн – мультиплексирование: сигнал посылается по нескольким частотам, а после приёма опять объединяется в один =</a:t>
            </a:r>
            <a:r>
              <a:rPr lang="en-US" altLang="ru-RU" sz="1200"/>
              <a:t>&gt;</a:t>
            </a:r>
            <a:r>
              <a:rPr lang="ru-RU" altLang="ru-RU" sz="1200"/>
              <a:t> увеличивается скорость и дальность передачи.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3779838" y="1628775"/>
            <a:ext cx="1008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192.168.1.1</a:t>
            </a:r>
            <a:endParaRPr lang="ru-RU" altLang="ru-RU" sz="1200"/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2339975" y="162877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192.168.1.2</a:t>
            </a:r>
            <a:endParaRPr lang="ru-RU" altLang="ru-RU" sz="1200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2195513" y="177323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192.168.1.3</a:t>
            </a:r>
            <a:endParaRPr lang="ru-RU" altLang="ru-RU" sz="1200"/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2195513" y="191611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…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620713"/>
            <a:ext cx="8291512" cy="72072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Радиодоступ</a:t>
            </a:r>
            <a:r>
              <a:rPr lang="en-US" altLang="ru-RU" sz="3200" b="1" smtClean="0"/>
              <a:t> MAN </a:t>
            </a:r>
            <a:endParaRPr lang="ru-RU" altLang="ru-RU" sz="3200" b="1" smtClean="0"/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859338" y="3716338"/>
            <a:ext cx="3887787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/>
              <a:t>Скорость доступа – от 20 до 1 </a:t>
            </a:r>
            <a:r>
              <a:rPr lang="en-US" altLang="ru-RU" sz="1600"/>
              <a:t>Gbps</a:t>
            </a:r>
            <a:endParaRPr lang="ru-RU" altLang="ru-RU" sz="160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ru-RU" sz="1600"/>
              <a:t>Расстояние –</a:t>
            </a:r>
            <a:r>
              <a:rPr lang="en-US" altLang="ru-RU" sz="1600"/>
              <a:t> </a:t>
            </a:r>
            <a:r>
              <a:rPr lang="ru-RU" altLang="ru-RU" sz="1600"/>
              <a:t>до 10 км</a:t>
            </a:r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539750" y="5373688"/>
            <a:ext cx="82915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/>
              <a:t>WiBro </a:t>
            </a:r>
            <a:r>
              <a:rPr lang="en-US" altLang="ru-RU" sz="2800">
                <a:solidFill>
                  <a:schemeClr val="accent2"/>
                </a:solidFill>
              </a:rPr>
              <a:t>– Wireless Broadband</a:t>
            </a:r>
            <a:endParaRPr lang="ru-RU" altLang="ru-RU" sz="2800">
              <a:solidFill>
                <a:schemeClr val="accent2"/>
              </a:solidFill>
            </a:endParaRPr>
          </a:p>
        </p:txBody>
      </p:sp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539750" y="4508500"/>
            <a:ext cx="82915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dirty="0"/>
              <a:t>WiMAX </a:t>
            </a:r>
            <a:r>
              <a:rPr lang="en-US" altLang="ru-RU" sz="2800" dirty="0">
                <a:solidFill>
                  <a:schemeClr val="accent2"/>
                </a:solidFill>
              </a:rPr>
              <a:t>– </a:t>
            </a:r>
            <a:r>
              <a:rPr lang="en-US" altLang="ru-RU" sz="2800" dirty="0" err="1">
                <a:solidFill>
                  <a:schemeClr val="accent2"/>
                </a:solidFill>
              </a:rPr>
              <a:t>Metropolian</a:t>
            </a:r>
            <a:r>
              <a:rPr lang="en-US" altLang="ru-RU" sz="2800" dirty="0">
                <a:solidFill>
                  <a:schemeClr val="accent2"/>
                </a:solidFill>
              </a:rPr>
              <a:t> Interoperability for Microwave Access</a:t>
            </a:r>
            <a:endParaRPr lang="ru-RU" altLang="ru-RU" sz="2800" b="1" dirty="0"/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395288" y="1595438"/>
            <a:ext cx="84963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Подходит для решения следующих задач:</a:t>
            </a:r>
          </a:p>
          <a:p>
            <a:pPr eaLnBrk="1" hangingPunct="1"/>
            <a:endParaRPr lang="ru-RU" altLang="ru-RU" sz="600"/>
          </a:p>
          <a:p>
            <a:pPr eaLnBrk="1" hangingPunct="1">
              <a:buFontTx/>
              <a:buChar char="•"/>
            </a:pPr>
            <a:r>
              <a:rPr lang="ru-RU" altLang="ru-RU" sz="1600"/>
              <a:t>Соединения точек доступа Wi-Fi друг с другом и другими сегментами Интернета.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Обеспечения беспроводного широкополосного доступа как альтернативы выделенным линиям и DSL.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Предоставления высокоскоростных сервисов передачи данных и телекоммуникационных услуг.</a:t>
            </a:r>
            <a:endParaRPr lang="en-US" altLang="ru-RU" sz="1600"/>
          </a:p>
          <a:p>
            <a:pPr eaLnBrk="1" hangingPunct="1">
              <a:buFontTx/>
              <a:buChar char="•"/>
            </a:pPr>
            <a:r>
              <a:rPr lang="ru-RU" altLang="ru-RU" sz="1600"/>
              <a:t>Создания точек доступа, не привязанных к географическому положению (для мобильных устройств).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Выход в </a:t>
            </a:r>
            <a:r>
              <a:rPr lang="en-US" altLang="ru-RU" sz="3200" b="1" smtClean="0"/>
              <a:t>Internet</a:t>
            </a:r>
            <a:r>
              <a:rPr lang="ru-RU" altLang="ru-RU" sz="3200" b="1" smtClean="0"/>
              <a:t> </a:t>
            </a:r>
            <a:br>
              <a:rPr lang="ru-RU" altLang="ru-RU" sz="3200" b="1" smtClean="0"/>
            </a:br>
            <a:r>
              <a:rPr lang="ru-RU" altLang="ru-RU" sz="3200" b="1" smtClean="0"/>
              <a:t>через электросеть</a:t>
            </a:r>
            <a:endParaRPr lang="ru-RU" altLang="ru-RU" sz="1600" smtClean="0"/>
          </a:p>
        </p:txBody>
      </p:sp>
      <p:pic>
        <p:nvPicPr>
          <p:cNvPr id="20484" name="Picture 19" descr="безымянный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3425"/>
            <a:ext cx="9144000" cy="480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15" descr="D-Li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613" y="333375"/>
            <a:ext cx="2592387" cy="199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H="1">
            <a:off x="3708400" y="1196975"/>
            <a:ext cx="576263" cy="144463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V="1">
            <a:off x="5364163" y="2349500"/>
            <a:ext cx="287337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23850" y="3141663"/>
            <a:ext cx="51117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Более высокая пропускная способность по сравнению с шинной топологией. Выход из строя одного узла или нескольких узлов не влияет на работоспособность остальной сети. Легкость включения в сеть новых узлов. Возможность использования коммутатора вместо концентратора</a:t>
            </a:r>
            <a:r>
              <a:rPr lang="en-US" altLang="ru-RU" sz="1200"/>
              <a:t> </a:t>
            </a:r>
            <a:r>
              <a:rPr lang="ru-RU" altLang="ru-RU" sz="1200"/>
              <a:t>(для фильтрации трафика, а также для мониторинга сети). Возможность использования в одной сети нескольких типов кабелей. </a:t>
            </a:r>
          </a:p>
          <a:p>
            <a:pPr eaLnBrk="1" hangingPunct="1"/>
            <a:r>
              <a:rPr lang="ru-RU" altLang="ru-RU" sz="1200"/>
              <a:t>Легкость создания подсетей путем приобретения дополнительного концентратора и подсоединения к нему машин и других концентраторов.</a:t>
            </a:r>
          </a:p>
          <a:p>
            <a:pPr eaLnBrk="1" hangingPunct="1"/>
            <a:r>
              <a:rPr lang="ru-RU" altLang="ru-RU" sz="1200">
                <a:solidFill>
                  <a:srgbClr val="CC0000"/>
                </a:solidFill>
              </a:rPr>
              <a:t>Ограниченная возможность увеличения числа узлов в подсети (ограничивается количеством портов концентратора). </a:t>
            </a:r>
          </a:p>
          <a:p>
            <a:pPr eaLnBrk="1" hangingPunct="1"/>
            <a:r>
              <a:rPr lang="ru-RU" altLang="ru-RU" sz="1200">
                <a:solidFill>
                  <a:srgbClr val="CC0000"/>
                </a:solidFill>
              </a:rPr>
              <a:t>Зависимость работоспособности сети от состояния концентратора. Высокий расход кабеля (отдельный кабель для подключения каждого компьютера). Более высокая стоимость по сравнению с шинной топологией (затраты на концентратор и кабель).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5724525" y="3933825"/>
            <a:ext cx="302418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При передачи данных не возникает потери сигнала (благодаря ретрансляции). Не возникает коллизий (благодаря маркерному доступу).</a:t>
            </a:r>
            <a:r>
              <a:rPr lang="en-US" altLang="ru-RU"/>
              <a:t/>
            </a:r>
            <a:br>
              <a:rPr lang="en-US" altLang="ru-RU"/>
            </a:br>
            <a:r>
              <a:rPr lang="ru-RU" altLang="ru-RU" sz="1200">
                <a:solidFill>
                  <a:srgbClr val="CC0000"/>
                </a:solidFill>
              </a:rPr>
              <a:t>Отказ одного узла может привести к неработоспособности всей сети (в технологии Token Ring). Добавление/удаление узла вынуждает разрывать сеть. </a:t>
            </a:r>
          </a:p>
        </p:txBody>
      </p:sp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048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4284663" y="9080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Звезда</a:t>
            </a:r>
          </a:p>
        </p:txBody>
      </p:sp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28003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4356100" y="21336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Кольцо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549275"/>
            <a:ext cx="4681538" cy="79216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Локальная сеть </a:t>
            </a:r>
            <a:r>
              <a:rPr lang="en-US" altLang="ru-RU" sz="3200" b="1" smtClean="0"/>
              <a:t>(LAN)</a:t>
            </a:r>
            <a:endParaRPr lang="ru-RU" altLang="ru-RU" sz="3200" b="1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35150" y="1196975"/>
          <a:ext cx="69850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тография Photo Editor" r:id="rId3" imgW="6348459" imgH="3690476" progId="MSPhotoEd.3">
                  <p:embed/>
                </p:oleObj>
              </mc:Choice>
              <mc:Fallback>
                <p:oleObj name="Фотография Photo Editor" r:id="rId3" imgW="6348459" imgH="369047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196975"/>
                        <a:ext cx="6985000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95288" y="5219700"/>
            <a:ext cx="4608512" cy="14938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400" u="sng"/>
              <a:t>Коммутационное оборудование:</a:t>
            </a:r>
            <a:r>
              <a:rPr lang="ru-RU" altLang="ru-RU" sz="1400"/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Концентратор</a:t>
            </a:r>
            <a:r>
              <a:rPr lang="en-US" altLang="ru-RU" sz="1400"/>
              <a:t> –</a:t>
            </a:r>
            <a:r>
              <a:rPr lang="ru-RU" altLang="ru-RU" sz="1400"/>
              <a:t> </a:t>
            </a:r>
            <a:r>
              <a:rPr lang="en-US" altLang="ru-RU" sz="1400" b="1">
                <a:solidFill>
                  <a:srgbClr val="FF0066"/>
                </a:solidFill>
              </a:rPr>
              <a:t>Hub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Коммутатор</a:t>
            </a:r>
            <a:r>
              <a:rPr lang="en-US" altLang="ru-RU" sz="1400"/>
              <a:t> – </a:t>
            </a:r>
            <a:r>
              <a:rPr lang="en-US" altLang="ru-RU" sz="1400" b="1">
                <a:solidFill>
                  <a:srgbClr val="FF0066"/>
                </a:solidFill>
              </a:rPr>
              <a:t>Switch</a:t>
            </a:r>
            <a:r>
              <a:rPr lang="ru-RU" altLang="ru-RU" sz="1400"/>
              <a:t> </a:t>
            </a:r>
            <a:r>
              <a:rPr lang="en-US" altLang="ru-RU" sz="1400"/>
              <a:t/>
            </a:r>
            <a:br>
              <a:rPr lang="en-US" altLang="ru-RU" sz="1400"/>
            </a:br>
            <a:r>
              <a:rPr lang="ru-RU" altLang="ru-RU" sz="1400"/>
              <a:t>(коммутирует по </a:t>
            </a:r>
            <a:r>
              <a:rPr lang="en-US" altLang="ru-RU" sz="1400"/>
              <a:t>MAC: </a:t>
            </a:r>
            <a:r>
              <a:rPr lang="en-US" altLang="ru-RU" sz="1400">
                <a:solidFill>
                  <a:schemeClr val="hlink"/>
                </a:solidFill>
              </a:rPr>
              <a:t>00-A0-B1-C1-D3</a:t>
            </a:r>
            <a:r>
              <a:rPr lang="ru-RU" altLang="ru-RU" sz="1400"/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1400"/>
              <a:t>Марщрутизатор</a:t>
            </a:r>
            <a:r>
              <a:rPr lang="en-US" altLang="ru-RU" sz="1400"/>
              <a:t> – </a:t>
            </a:r>
            <a:r>
              <a:rPr lang="en-US" altLang="ru-RU" sz="1400" b="1">
                <a:solidFill>
                  <a:srgbClr val="FF0066"/>
                </a:solidFill>
              </a:rPr>
              <a:t>Router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(маршрутизирует по </a:t>
            </a:r>
            <a:r>
              <a:rPr lang="en-US" altLang="ru-RU" sz="1400"/>
              <a:t>IP</a:t>
            </a:r>
            <a:r>
              <a:rPr lang="ru-RU" altLang="ru-RU" sz="1400"/>
              <a:t>-адреса</a:t>
            </a:r>
            <a:r>
              <a:rPr lang="en-US" altLang="ru-RU" sz="1400"/>
              <a:t>: </a:t>
            </a:r>
            <a:r>
              <a:rPr lang="en-US" altLang="ru-RU" sz="1400">
                <a:solidFill>
                  <a:schemeClr val="hlink"/>
                </a:solidFill>
              </a:rPr>
              <a:t>192.168.5.27</a:t>
            </a:r>
            <a:r>
              <a:rPr lang="ru-RU" altLang="ru-RU" sz="1400"/>
              <a:t>)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50825" y="4149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BB377"/>
                </a:solidFill>
                <a:latin typeface="Times New Roman" panose="02020603050405020304" pitchFamily="18" charset="0"/>
              </a:rPr>
              <a:t>Концентраторы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V="1">
            <a:off x="900113" y="285273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187450" y="2349500"/>
            <a:ext cx="4318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>
            <a:off x="1403350" y="3068638"/>
            <a:ext cx="148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 flipH="1" flipV="1">
            <a:off x="1403350" y="27813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250825" y="32131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BB377"/>
                </a:solidFill>
                <a:latin typeface="Times New Roman" panose="02020603050405020304" pitchFamily="18" charset="0"/>
              </a:rPr>
              <a:t>Маршрутизатор</a:t>
            </a:r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 flipV="1">
            <a:off x="1403350" y="4005263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 flipV="1">
            <a:off x="1403350" y="1989138"/>
            <a:ext cx="0" cy="360362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323850" y="162877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CC0000"/>
                </a:solidFill>
                <a:latin typeface="Times New Roman" panose="02020603050405020304" pitchFamily="18" charset="0"/>
              </a:rPr>
              <a:t>Интернет</a:t>
            </a:r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4500563" y="1484313"/>
            <a:ext cx="1727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BB377"/>
                </a:solidFill>
                <a:latin typeface="Times New Roman" panose="02020603050405020304" pitchFamily="18" charset="0"/>
              </a:rPr>
              <a:t>Коммутаторы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5219700" y="566102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BB377"/>
                </a:solidFill>
                <a:latin typeface="Times New Roman" panose="02020603050405020304" pitchFamily="18" charset="0"/>
              </a:rPr>
              <a:t>Сегменты локальной сети</a:t>
            </a: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 flipV="1">
            <a:off x="7524750" y="5300663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20"/>
          <p:cNvSpPr>
            <a:spLocks noChangeShapeType="1"/>
          </p:cNvSpPr>
          <p:nvPr/>
        </p:nvSpPr>
        <p:spPr bwMode="auto">
          <a:xfrm flipH="1" flipV="1">
            <a:off x="6156325" y="5300663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21"/>
          <p:cNvSpPr>
            <a:spLocks noChangeShapeType="1"/>
          </p:cNvSpPr>
          <p:nvPr/>
        </p:nvSpPr>
        <p:spPr bwMode="auto">
          <a:xfrm flipH="1" flipV="1">
            <a:off x="5003800" y="4941888"/>
            <a:ext cx="50323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04813"/>
            <a:ext cx="5184775" cy="884237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Сетевое оборудование</a:t>
            </a:r>
          </a:p>
        </p:txBody>
      </p:sp>
      <p:pic>
        <p:nvPicPr>
          <p:cNvPr id="7171" name="Picture 8" descr="Маршр Коммут Концент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4968875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9" descr="Разъем RJ-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5516563"/>
            <a:ext cx="1871663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1" descr="Тонкий коакс кабел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429000"/>
            <a:ext cx="3513138" cy="203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2" descr="Сетевая кар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981075"/>
            <a:ext cx="38877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6516688" y="692150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Сетевая карта (адаптер)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6156325" y="3068638"/>
            <a:ext cx="1998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Коаксиальные кабели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5651500" y="5589588"/>
            <a:ext cx="2178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«Витая пара»</a:t>
            </a:r>
          </a:p>
          <a:p>
            <a:pPr eaLnBrk="1" hangingPunct="1"/>
            <a:r>
              <a:rPr lang="ru-RU" altLang="ru-RU" sz="1400"/>
              <a:t>(коммутируемые линии)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2916238" y="5589588"/>
            <a:ext cx="21447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Оптоволоконные линии</a:t>
            </a:r>
            <a:br>
              <a:rPr lang="ru-RU" altLang="ru-RU" sz="1400"/>
            </a:br>
            <a:r>
              <a:rPr lang="ru-RU" altLang="ru-RU" sz="1400"/>
              <a:t>Коммутируемые линии</a:t>
            </a:r>
          </a:p>
          <a:p>
            <a:pPr eaLnBrk="1" hangingPunct="1"/>
            <a:r>
              <a:rPr lang="ru-RU" altLang="ru-RU" sz="1400"/>
              <a:t>Радиосвязь</a:t>
            </a:r>
            <a:r>
              <a:rPr lang="en-US" altLang="ru-RU" sz="1400"/>
              <a:t> Wi-Fi…</a:t>
            </a:r>
          </a:p>
          <a:p>
            <a:pPr eaLnBrk="1" hangingPunct="1"/>
            <a:r>
              <a:rPr lang="ru-RU" altLang="ru-RU" sz="1400"/>
              <a:t>Спутниковые каналы</a:t>
            </a:r>
          </a:p>
          <a:p>
            <a:pPr eaLnBrk="1" hangingPunct="1"/>
            <a:r>
              <a:rPr lang="ru-RU" altLang="ru-RU" sz="1400"/>
              <a:t>Электросеть…</a:t>
            </a:r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250825" y="5876925"/>
            <a:ext cx="246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Выделенный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194300" cy="102711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Оптоволоконные линии</a:t>
            </a:r>
          </a:p>
        </p:txBody>
      </p:sp>
      <p:pic>
        <p:nvPicPr>
          <p:cNvPr id="8195" name="Picture 9" descr="оптоволокн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28600"/>
            <a:ext cx="3708400" cy="364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11" descr="оптоволокно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3463"/>
            <a:ext cx="7092950" cy="307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827088" y="1989138"/>
            <a:ext cx="4464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99FF"/>
                </a:solidFill>
              </a:rPr>
              <a:t>Конструкция кабеля:</a:t>
            </a:r>
            <a:br>
              <a:rPr lang="ru-RU" altLang="ru-RU" sz="1600" b="1">
                <a:solidFill>
                  <a:srgbClr val="0099FF"/>
                </a:solidFill>
              </a:rPr>
            </a:br>
            <a:r>
              <a:rPr lang="ru-RU" altLang="ru-RU" sz="1400" b="1"/>
              <a:t>сердцевина – кварцевое стекло или пластик диаметром 8-1000 мкм</a:t>
            </a:r>
            <a:br>
              <a:rPr lang="ru-RU" altLang="ru-RU" sz="1400" b="1"/>
            </a:br>
            <a:r>
              <a:rPr lang="ru-RU" altLang="ru-RU" sz="1400" b="1"/>
              <a:t>оболочка с более низким коэф. преломления</a:t>
            </a:r>
            <a:br>
              <a:rPr lang="ru-RU" altLang="ru-RU" sz="1400" b="1"/>
            </a:br>
            <a:r>
              <a:rPr lang="ru-RU" altLang="ru-RU" sz="1400" b="1"/>
              <a:t>буфер – защитный слой оболочки</a:t>
            </a: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7019925" y="4076700"/>
            <a:ext cx="19446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Каждый из сигналов преобразуется в луч с уникальной длиной волны и поступает в мультиплексор, а затем в оптическую среду передачи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1187450" y="1484313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/>
              <a:t>Скорость доступа –</a:t>
            </a:r>
            <a:r>
              <a:rPr lang="en-US" altLang="ru-RU" sz="1600"/>
              <a:t> Gbps, Tbps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5851748" cy="3364755"/>
          </a:xfrm>
        </p:spPr>
      </p:pic>
    </p:spTree>
    <p:extLst>
      <p:ext uri="{BB962C8B-B14F-4D97-AF65-F5344CB8AC3E}">
        <p14:creationId xmlns:p14="http://schemas.microsoft.com/office/powerpoint/2010/main" val="12960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684213" y="260350"/>
            <a:ext cx="70580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3200" b="1" smtClean="0"/>
              <a:t>Корпоративная сеть </a:t>
            </a:r>
            <a:r>
              <a:rPr lang="en-US" sz="3200" b="1" smtClean="0"/>
              <a:t>(MAN)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Глобальная сеть </a:t>
            </a:r>
            <a:r>
              <a:rPr lang="en-US" sz="3200" b="1" smtClean="0"/>
              <a:t>(WAN) - </a:t>
            </a: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Internet</a:t>
            </a:r>
            <a:endParaRPr lang="ru-RU" sz="3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5" descr="LAN swit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73188"/>
            <a:ext cx="727233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620713"/>
            <a:ext cx="7175500" cy="1311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Internet</a:t>
            </a:r>
            <a:r>
              <a:rPr lang="en-US" sz="3200" b="1" smtClean="0"/>
              <a:t> – </a:t>
            </a:r>
            <a:r>
              <a:rPr lang="ru-RU" sz="3200" b="1" smtClean="0"/>
              <a:t>это глобальная сеть компьютеров, работающая по протоколам </a:t>
            </a:r>
            <a:r>
              <a:rPr lang="en-US" sz="3200" b="1" smtClean="0"/>
              <a:t>TCP/IP</a:t>
            </a:r>
            <a:endParaRPr lang="ru-RU" sz="3200" b="1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2349500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Протокол – это правило приёма и передачи данных между компьютерами.</a:t>
            </a:r>
            <a:endParaRPr lang="ru-RU" altLang="ru-RU" sz="1700">
              <a:solidFill>
                <a:schemeClr val="bg2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71550" y="3213100"/>
            <a:ext cx="75612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/>
              <a:t>IP</a:t>
            </a:r>
            <a:r>
              <a:rPr lang="ru-RU" altLang="ru-RU" sz="1600" b="1"/>
              <a:t> </a:t>
            </a:r>
            <a:r>
              <a:rPr lang="ru-RU" altLang="ru-RU" sz="1600"/>
              <a:t>(</a:t>
            </a:r>
            <a:r>
              <a:rPr lang="en-US" altLang="ru-RU" sz="1600"/>
              <a:t>Internet Protocol</a:t>
            </a:r>
            <a:r>
              <a:rPr lang="ru-RU" altLang="ru-RU" sz="1600"/>
              <a:t>) – интернет протокол, описывающий правила назначения адресов компьютерам. Всякий компьютер, имеющий </a:t>
            </a:r>
            <a:r>
              <a:rPr lang="en-US" altLang="ru-RU" sz="1600"/>
              <a:t>IP</a:t>
            </a:r>
            <a:r>
              <a:rPr lang="ru-RU" altLang="ru-RU" sz="1600"/>
              <a:t>-адрес называют хост-компьютером.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1600" b="1"/>
              <a:t>TCP</a:t>
            </a:r>
            <a:r>
              <a:rPr lang="ru-RU" altLang="ru-RU" sz="1600"/>
              <a:t> (</a:t>
            </a:r>
            <a:r>
              <a:rPr lang="en-US" altLang="ru-RU" sz="1600"/>
              <a:t>Transmission Control Protocol</a:t>
            </a:r>
            <a:r>
              <a:rPr lang="ru-RU" altLang="ru-RU" sz="1600"/>
              <a:t>) – протокол, описывающий правила надёжной доставки данных хост-компьютерам.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/>
              <a:t>Файл, передаваемый в сетях </a:t>
            </a:r>
            <a:r>
              <a:rPr lang="en-US" altLang="ru-RU" sz="1600"/>
              <a:t>TCP</a:t>
            </a:r>
            <a:r>
              <a:rPr lang="ru-RU" altLang="ru-RU" sz="1600"/>
              <a:t>/</a:t>
            </a:r>
            <a:r>
              <a:rPr lang="en-US" altLang="ru-RU" sz="1600"/>
              <a:t>IP</a:t>
            </a:r>
            <a:r>
              <a:rPr lang="ru-RU" altLang="ru-RU" sz="1600"/>
              <a:t>, разбивается на маленькие пакеты (несколько КБ) с </a:t>
            </a:r>
            <a:r>
              <a:rPr lang="en-US" altLang="ru-RU" sz="1600"/>
              <a:t>IP</a:t>
            </a:r>
            <a:r>
              <a:rPr lang="ru-RU" altLang="ru-RU" sz="1600"/>
              <a:t> адресом получателя и контрольной сумой, согласно </a:t>
            </a:r>
            <a:r>
              <a:rPr lang="en-US" altLang="ru-RU" sz="1600"/>
              <a:t>TCP</a:t>
            </a:r>
            <a:r>
              <a:rPr lang="ru-RU" altLang="ru-RU" sz="1600"/>
              <a:t>. Эти пакеты самостоятельно приходят через </a:t>
            </a:r>
            <a:r>
              <a:rPr lang="en-US" altLang="ru-RU" sz="1600"/>
              <a:t>Internet</a:t>
            </a:r>
            <a:r>
              <a:rPr lang="ru-RU" altLang="ru-RU" sz="1600"/>
              <a:t> к получателю и там собираются в исходный файл. Испорченные пакеты, </a:t>
            </a:r>
            <a:r>
              <a:rPr lang="ru-RU" altLang="ru-RU"/>
              <a:t>согласно </a:t>
            </a:r>
            <a:r>
              <a:rPr lang="en-US" altLang="ru-RU"/>
              <a:t>TCP</a:t>
            </a:r>
            <a:r>
              <a:rPr lang="ru-RU" altLang="ru-RU"/>
              <a:t>, повторяются заново.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668338"/>
          </a:xfrm>
        </p:spPr>
        <p:txBody>
          <a:bodyPr/>
          <a:lstStyle/>
          <a:p>
            <a:pPr eaLnBrk="1" hangingPunct="1"/>
            <a:r>
              <a:rPr lang="en-US" altLang="ru-RU" sz="3200" b="1" smtClean="0"/>
              <a:t>IP </a:t>
            </a:r>
            <a:r>
              <a:rPr lang="ru-RU" altLang="ru-RU" sz="3200" b="1" smtClean="0"/>
              <a:t>адреса хост-узлов                     </a:t>
            </a:r>
            <a:r>
              <a:rPr lang="en-US" altLang="ru-RU" sz="3200" b="1" smtClean="0"/>
              <a:t>   </a:t>
            </a:r>
            <a:r>
              <a:rPr lang="ru-RU" altLang="ru-RU" sz="3200" b="1" smtClean="0"/>
              <a:t>  </a:t>
            </a:r>
            <a:r>
              <a:rPr lang="ru-RU" altLang="ru-RU" sz="2800" b="1" smtClean="0"/>
              <a:t>(</a:t>
            </a:r>
            <a:r>
              <a:rPr lang="en-US" altLang="ru-RU" sz="2800" b="1" smtClean="0"/>
              <a:t>IPv4</a:t>
            </a:r>
            <a:r>
              <a:rPr lang="ru-RU" altLang="ru-RU" sz="2800" b="1" smtClean="0"/>
              <a:t>)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3024187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708275"/>
            <a:ext cx="5580063" cy="341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4140200" y="1196975"/>
            <a:ext cx="47164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99FF"/>
                </a:solidFill>
              </a:rPr>
              <a:t>Сеть класса С:</a:t>
            </a:r>
            <a:r>
              <a:rPr lang="en-US" altLang="ru-RU" b="1">
                <a:solidFill>
                  <a:srgbClr val="0099FF"/>
                </a:solidFill>
              </a:rPr>
              <a:t/>
            </a:r>
            <a:br>
              <a:rPr lang="en-US" altLang="ru-RU" b="1">
                <a:solidFill>
                  <a:srgbClr val="0099FF"/>
                </a:solidFill>
              </a:rPr>
            </a:br>
            <a:r>
              <a:rPr lang="en-US" altLang="ru-RU" b="1">
                <a:solidFill>
                  <a:srgbClr val="FF0066"/>
                </a:solidFill>
              </a:rPr>
              <a:t>IP</a:t>
            </a:r>
            <a:r>
              <a:rPr lang="en-US" altLang="ru-RU" b="1">
                <a:solidFill>
                  <a:srgbClr val="0099FF"/>
                </a:solidFill>
              </a:rPr>
              <a:t>=192.121.73.15</a:t>
            </a:r>
            <a:r>
              <a:rPr lang="ru-RU" altLang="ru-RU" b="1">
                <a:solidFill>
                  <a:srgbClr val="0099FF"/>
                </a:solidFill>
              </a:rPr>
              <a:t>, </a:t>
            </a:r>
            <a:r>
              <a:rPr lang="ru-RU" altLang="ru-RU" b="1">
                <a:solidFill>
                  <a:srgbClr val="FF0066"/>
                </a:solidFill>
              </a:rPr>
              <a:t>маска</a:t>
            </a:r>
            <a:r>
              <a:rPr lang="ru-RU" altLang="ru-RU" b="1">
                <a:solidFill>
                  <a:srgbClr val="0099FF"/>
                </a:solidFill>
              </a:rPr>
              <a:t> 255.255.255.0</a:t>
            </a:r>
            <a:br>
              <a:rPr lang="ru-RU" altLang="ru-RU" b="1">
                <a:solidFill>
                  <a:srgbClr val="0099FF"/>
                </a:solidFill>
              </a:rPr>
            </a:br>
            <a:r>
              <a:rPr lang="ru-RU" altLang="ru-RU" b="1">
                <a:solidFill>
                  <a:srgbClr val="0099FF"/>
                </a:solidFill>
              </a:rPr>
              <a:t/>
            </a:r>
            <a:br>
              <a:rPr lang="ru-RU" altLang="ru-RU" b="1">
                <a:solidFill>
                  <a:srgbClr val="0099FF"/>
                </a:solidFill>
              </a:rPr>
            </a:br>
            <a:r>
              <a:rPr lang="ru-RU" altLang="ru-RU" b="1">
                <a:solidFill>
                  <a:srgbClr val="0099FF"/>
                </a:solidFill>
              </a:rPr>
              <a:t>Сеть класса В:</a:t>
            </a:r>
            <a:r>
              <a:rPr lang="en-US" altLang="ru-RU" b="1">
                <a:solidFill>
                  <a:srgbClr val="0099FF"/>
                </a:solidFill>
              </a:rPr>
              <a:t> </a:t>
            </a:r>
            <a:br>
              <a:rPr lang="en-US" altLang="ru-RU" b="1">
                <a:solidFill>
                  <a:srgbClr val="0099FF"/>
                </a:solidFill>
              </a:rPr>
            </a:br>
            <a:r>
              <a:rPr lang="en-US" altLang="ru-RU" b="1">
                <a:solidFill>
                  <a:srgbClr val="FF0066"/>
                </a:solidFill>
              </a:rPr>
              <a:t>IP</a:t>
            </a:r>
            <a:r>
              <a:rPr lang="en-US" altLang="ru-RU" b="1">
                <a:solidFill>
                  <a:srgbClr val="0099FF"/>
                </a:solidFill>
              </a:rPr>
              <a:t>=131.107.16.200 </a:t>
            </a:r>
            <a:r>
              <a:rPr lang="ru-RU" altLang="ru-RU" b="1">
                <a:solidFill>
                  <a:srgbClr val="0099FF"/>
                </a:solidFill>
              </a:rPr>
              <a:t>, </a:t>
            </a:r>
            <a:r>
              <a:rPr lang="ru-RU" altLang="ru-RU" b="1">
                <a:solidFill>
                  <a:srgbClr val="FF0066"/>
                </a:solidFill>
              </a:rPr>
              <a:t>маска</a:t>
            </a:r>
            <a:r>
              <a:rPr lang="ru-RU" altLang="ru-RU" b="1">
                <a:solidFill>
                  <a:srgbClr val="0099FF"/>
                </a:solidFill>
              </a:rPr>
              <a:t> 255.255.0.0</a:t>
            </a:r>
            <a:r>
              <a:rPr lang="en-US" altLang="ru-RU" b="1">
                <a:solidFill>
                  <a:srgbClr val="0099FF"/>
                </a:solidFill>
              </a:rPr>
              <a:t> </a:t>
            </a:r>
            <a:br>
              <a:rPr lang="en-US" altLang="ru-RU" b="1">
                <a:solidFill>
                  <a:srgbClr val="0099FF"/>
                </a:solidFill>
              </a:rPr>
            </a:br>
            <a:endParaRPr lang="ru-RU" altLang="ru-RU" b="1">
              <a:solidFill>
                <a:srgbClr val="0099FF"/>
              </a:solidFill>
            </a:endParaRPr>
          </a:p>
        </p:txBody>
      </p:sp>
      <p:pic>
        <p:nvPicPr>
          <p:cNvPr id="11270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08463"/>
            <a:ext cx="4716463" cy="220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5580063" y="6237288"/>
            <a:ext cx="3097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/>
              <a:t>IPv4 – 32 </a:t>
            </a:r>
            <a:r>
              <a:rPr lang="uk-UA" altLang="ru-RU" sz="1600" b="1"/>
              <a:t>бит, </a:t>
            </a:r>
            <a:r>
              <a:rPr lang="en-US" altLang="ru-RU" sz="1600" b="1"/>
              <a:t>IPv6 – 128</a:t>
            </a:r>
            <a:r>
              <a:rPr lang="ru-RU" altLang="ru-RU" sz="1600" b="1"/>
              <a:t> бит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2235</TotalTime>
  <Words>650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Пиксел</vt:lpstr>
      <vt:lpstr>Фотография Photo Editor</vt:lpstr>
      <vt:lpstr>Топологии сетей</vt:lpstr>
      <vt:lpstr>Презентация PowerPoint</vt:lpstr>
      <vt:lpstr>Локальная сеть (LAN)</vt:lpstr>
      <vt:lpstr>Сетевое оборудование</vt:lpstr>
      <vt:lpstr>Оптоволоконные линии</vt:lpstr>
      <vt:lpstr>Презентация PowerPoint</vt:lpstr>
      <vt:lpstr>Презентация PowerPoint</vt:lpstr>
      <vt:lpstr>Internet – это глобальная сеть компьютеров, работающая по протоколам TCP/IP</vt:lpstr>
      <vt:lpstr>IP адреса хост-узлов                          (IPv4)</vt:lpstr>
      <vt:lpstr>Настройка сети</vt:lpstr>
      <vt:lpstr>Доменные адреса</vt:lpstr>
      <vt:lpstr>Основные способы подключения к Internet «Последняя миля»</vt:lpstr>
      <vt:lpstr>Радиодоступ LAN (Wireless-Fidelity)</vt:lpstr>
      <vt:lpstr>Радиодоступ MAN </vt:lpstr>
      <vt:lpstr>Выход в Internet  через электросеть</vt:lpstr>
    </vt:vector>
  </TitlesOfParts>
  <Company>ДонНУ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Сети, Internet (слайды лекций для аспирантов ДонНУ)</dc:title>
  <dc:creator>Толстых В. К.</dc:creator>
  <cp:lastModifiedBy>Толстых Виктор Константинович</cp:lastModifiedBy>
  <cp:revision>415</cp:revision>
  <cp:lastPrinted>1601-01-01T00:00:00Z</cp:lastPrinted>
  <dcterms:created xsi:type="dcterms:W3CDTF">2005-01-18T13:17:10Z</dcterms:created>
  <dcterms:modified xsi:type="dcterms:W3CDTF">2019-03-05T11:34:42Z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